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334" r:id="rId3"/>
    <p:sldId id="257" r:id="rId4"/>
    <p:sldId id="317" r:id="rId5"/>
    <p:sldId id="316" r:id="rId6"/>
    <p:sldId id="335" r:id="rId7"/>
    <p:sldId id="319" r:id="rId8"/>
    <p:sldId id="342" r:id="rId9"/>
    <p:sldId id="365" r:id="rId10"/>
    <p:sldId id="336" r:id="rId11"/>
    <p:sldId id="321" r:id="rId12"/>
    <p:sldId id="369" r:id="rId13"/>
    <p:sldId id="322" r:id="rId14"/>
    <p:sldId id="345" r:id="rId15"/>
    <p:sldId id="323" r:id="rId16"/>
    <p:sldId id="324" r:id="rId17"/>
    <p:sldId id="325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3064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pos="7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70"/>
    <a:srgbClr val="C2C2C2"/>
    <a:srgbClr val="E4E4E4"/>
    <a:srgbClr val="C0392B"/>
    <a:srgbClr val="F9F9F9"/>
    <a:srgbClr val="F39C12"/>
    <a:srgbClr val="9BBB59"/>
    <a:srgbClr val="16A085"/>
    <a:srgbClr val="2980B9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8" autoAdjust="0"/>
    <p:restoredTop sz="83666" autoAdjust="0"/>
  </p:normalViewPr>
  <p:slideViewPr>
    <p:cSldViewPr snapToGrid="0" showGuides="1">
      <p:cViewPr varScale="1">
        <p:scale>
          <a:sx n="58" d="100"/>
          <a:sy n="58" d="100"/>
        </p:scale>
        <p:origin x="1164" y="78"/>
      </p:cViewPr>
      <p:guideLst>
        <p:guide orient="horz" pos="1230"/>
        <p:guide orient="horz" pos="2160"/>
        <p:guide orient="horz" pos="3064"/>
        <p:guide pos="665"/>
        <p:guide pos="7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3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69CBA4-1666-4D23-83E4-B121E2AF5555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D6A0B-21EC-40EB-85F1-11D9B3F7F0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572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77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946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815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873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844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97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991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740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시작가와</a:t>
            </a:r>
            <a:r>
              <a:rPr lang="ko-KR" altLang="en-US" dirty="0" smtClean="0"/>
              <a:t> 즉시구매가는 상품을 올릴</a:t>
            </a:r>
            <a:r>
              <a:rPr lang="ko-KR" altLang="en-US" baseline="0" dirty="0" smtClean="0"/>
              <a:t> 때 지정한 가격이고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현재가는</a:t>
            </a:r>
            <a:r>
              <a:rPr lang="ko-KR" altLang="en-US" baseline="0" dirty="0" smtClean="0"/>
              <a:t> 현재 최고 </a:t>
            </a:r>
            <a:r>
              <a:rPr lang="ko-KR" altLang="en-US" baseline="0" dirty="0" err="1" smtClean="0"/>
              <a:t>입찰가를</a:t>
            </a:r>
            <a:r>
              <a:rPr lang="ko-KR" altLang="en-US" baseline="0" dirty="0" smtClean="0"/>
              <a:t> 의미합니다</a:t>
            </a:r>
            <a:r>
              <a:rPr lang="en-US" altLang="ko-KR" baseline="0" dirty="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입찰버튼 클릭하면 입찰 페이지로 이동합니다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26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 smtClean="0"/>
              <a:t>입찰금액에 현재가보다 큰 금액을 입력하고 등록하기 버튼을 누르면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입찰 테이블에 정보가 </a:t>
            </a:r>
            <a:r>
              <a:rPr lang="en-US" altLang="ko-KR" baseline="0" dirty="0" smtClean="0"/>
              <a:t>insert</a:t>
            </a:r>
            <a:r>
              <a:rPr lang="ko-KR" altLang="en-US" baseline="0" dirty="0" smtClean="0"/>
              <a:t>되고</a:t>
            </a:r>
            <a:r>
              <a:rPr lang="en-US" altLang="ko-KR" baseline="0" dirty="0" smtClean="0"/>
              <a:t>, products</a:t>
            </a:r>
            <a:r>
              <a:rPr lang="ko-KR" altLang="en-US" baseline="0" dirty="0" smtClean="0"/>
              <a:t>테이블에 현재 </a:t>
            </a:r>
            <a:r>
              <a:rPr lang="ko-KR" altLang="en-US" baseline="0" dirty="0" err="1" smtClean="0"/>
              <a:t>입찰가가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update</a:t>
            </a:r>
            <a:r>
              <a:rPr lang="ko-KR" altLang="en-US" baseline="0" dirty="0" smtClean="0"/>
              <a:t>됩니다</a:t>
            </a:r>
            <a:r>
              <a:rPr lang="en-US" altLang="ko-KR" baseline="0" dirty="0" smtClean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72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입찰 후 입찰 수가 하나 증가했고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현재가가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12000</a:t>
            </a:r>
            <a:r>
              <a:rPr lang="ko-KR" altLang="en-US" dirty="0" smtClean="0"/>
              <a:t>원으로 바뀐 것을 볼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입찰 이력버튼을 누르면 입찰 이력 페이지로 이동합니다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338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312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710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즉시구매 버튼을 클릭하고 확인을 선택하면 즉시구매가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381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즉시구매 버튼을 클릭하고 확인을 선택하면 즉시구매가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514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즉시구매를 하게 되면 마감시간과 상관없이 경매가 종료되고 즉시구매를 한 사람이 낙찰</a:t>
            </a:r>
            <a:r>
              <a:rPr lang="ko-KR" altLang="en-US" baseline="0" dirty="0" smtClean="0"/>
              <a:t> 된다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경매가 종료된 상품은 입찰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즉시구매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관심상품담기</a:t>
            </a:r>
            <a:r>
              <a:rPr lang="ko-KR" altLang="en-US" baseline="0" dirty="0" smtClean="0"/>
              <a:t> 버튼이 사라진다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081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관심상품버튼을 누르면 관심상품에 담겠냐고 묻는 </a:t>
            </a:r>
            <a:r>
              <a:rPr lang="ko-KR" altLang="en-US" dirty="0" err="1" smtClean="0"/>
              <a:t>팝업창이</a:t>
            </a:r>
            <a:r>
              <a:rPr lang="ko-KR" altLang="en-US" dirty="0" smtClean="0"/>
              <a:t> 뜨고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확인을 누르면 관심상품에 추가된다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980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7235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19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관리자 페이지에서 회원관리버튼을 클릭하면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3555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관리자 페이지에서 회원관리버튼을 클릭하면 회원정보를 볼 수 있는 페이지가 나오고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체크박스를 선택해서 </a:t>
            </a:r>
            <a:r>
              <a:rPr lang="ko-KR" altLang="en-US" baseline="0" dirty="0" err="1" smtClean="0"/>
              <a:t>회원강퇴를</a:t>
            </a:r>
            <a:r>
              <a:rPr lang="ko-KR" altLang="en-US" baseline="0" dirty="0" smtClean="0"/>
              <a:t> 누르면  </a:t>
            </a:r>
            <a:r>
              <a:rPr lang="en-US" altLang="ko-KR" baseline="0" dirty="0" err="1" smtClean="0"/>
              <a:t>memberLeave</a:t>
            </a:r>
            <a:r>
              <a:rPr lang="ko-KR" altLang="en-US" baseline="0" dirty="0" err="1" smtClean="0"/>
              <a:t>메소드가</a:t>
            </a:r>
            <a:r>
              <a:rPr lang="ko-KR" altLang="en-US" baseline="0" dirty="0" smtClean="0"/>
              <a:t> 실행된다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8692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상품관리의 경우 해당상품을 검색해서 상세보기 페이지로 들어가면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수정하기 삭제하기 버튼이 생깁니다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세션아이디가 </a:t>
            </a:r>
            <a:r>
              <a:rPr lang="ko-KR" altLang="en-US" dirty="0" err="1" smtClean="0"/>
              <a:t>상품등록한</a:t>
            </a:r>
            <a:r>
              <a:rPr lang="ko-KR" altLang="en-US" dirty="0" smtClean="0"/>
              <a:t> 아이디와 같거나 관리자인 경우에만 수정하기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삭제하기 버튼이 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394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7025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932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954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62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54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543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703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D6A0B-21EC-40EB-85F1-11D9B3F7F0C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992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44902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0029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96041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02673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89887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11237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2865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42985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38561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3734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27557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F513-41D8-4FBD-889F-CCE17FCCA7D9}" type="datetimeFigureOut">
              <a:rPr lang="ko-KR" altLang="en-US" smtClean="0"/>
              <a:pPr/>
              <a:t>2016-04-19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1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221.141.152.19/project01rev12/main/mainForm.do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64119" y="2366617"/>
            <a:ext cx="4103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FF85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  </a:t>
            </a:r>
            <a:r>
              <a:rPr lang="ko-KR" altLang="en-US" sz="4400" b="1" dirty="0" smtClean="0">
                <a:solidFill>
                  <a:srgbClr val="FF85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Verdana" pitchFamily="34" charset="0"/>
              </a:rPr>
              <a:t>경  매</a:t>
            </a:r>
            <a:r>
              <a:rPr lang="en-US" altLang="ko-KR" sz="4400" b="1" dirty="0" smtClean="0">
                <a:solidFill>
                  <a:srgbClr val="FF85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Verdana" pitchFamily="34" charset="0"/>
              </a:rPr>
              <a:t>  </a:t>
            </a:r>
            <a:r>
              <a:rPr lang="ko-KR" altLang="en-US" sz="4400" b="1" dirty="0" smtClean="0">
                <a:solidFill>
                  <a:srgbClr val="FF85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Verdana" pitchFamily="34" charset="0"/>
              </a:rPr>
              <a:t>나  라</a:t>
            </a:r>
            <a:endParaRPr lang="ko-KR" altLang="en-US" sz="4400" b="1" dirty="0">
              <a:solidFill>
                <a:srgbClr val="FF857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Verdan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72562" y="5473005"/>
            <a:ext cx="4346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bg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Kosta</a:t>
            </a:r>
            <a:r>
              <a:rPr lang="ko-KR" altLang="en-US" b="1" dirty="0" smtClean="0">
                <a:solidFill>
                  <a:schemeClr val="bg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bg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109</a:t>
            </a:r>
            <a:r>
              <a:rPr lang="ko-KR" altLang="en-US" b="1" dirty="0" smtClean="0">
                <a:solidFill>
                  <a:schemeClr val="bg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</a:t>
            </a:r>
            <a:endParaRPr lang="en-US" altLang="ko-KR" b="1" dirty="0" smtClean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b="1" dirty="0" err="1" smtClean="0">
                <a:solidFill>
                  <a:schemeClr val="bg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김윤소</a:t>
            </a:r>
            <a:r>
              <a:rPr lang="ko-KR" altLang="en-US" b="1" dirty="0" smtClean="0">
                <a:solidFill>
                  <a:schemeClr val="bg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정다운 김지영 김시진 배지현</a:t>
            </a:r>
            <a:endParaRPr lang="en-US" altLang="ko-KR" b="1" dirty="0" smtClean="0">
              <a:solidFill>
                <a:schemeClr val="bg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59" y="921644"/>
            <a:ext cx="4305717" cy="43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84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6035351" y="2851017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035350" y="3553842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035352" y="4209370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112752" y="1213748"/>
            <a:ext cx="4269" cy="1497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112753" y="3146719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096985" y="3849544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02604" y="4079528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구조도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31258" y="3417986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C2C2C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DB </a:t>
            </a:r>
            <a:r>
              <a:rPr lang="ko-KR" altLang="en-US" sz="2400" b="1" dirty="0" smtClean="0">
                <a:solidFill>
                  <a:srgbClr val="C2C2C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설계</a:t>
            </a:r>
            <a:endParaRPr lang="ko-KR" altLang="en-US" sz="2400" b="1" dirty="0">
              <a:solidFill>
                <a:srgbClr val="C2C2C2"/>
              </a:solidFill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04" y="1506814"/>
            <a:ext cx="712250" cy="50276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376083" y="2716157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C2C2C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프로젝트 개요</a:t>
            </a:r>
          </a:p>
        </p:txBody>
      </p:sp>
      <p:sp>
        <p:nvSpPr>
          <p:cNvPr id="41" name="타원 40"/>
          <p:cNvSpPr/>
          <p:nvPr/>
        </p:nvSpPr>
        <p:spPr>
          <a:xfrm>
            <a:off x="6045864" y="4818971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6107497" y="4459145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6056376" y="5428571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6118009" y="5068745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139028" y="5701665"/>
            <a:ext cx="9524" cy="1156335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387382" y="4739501"/>
            <a:ext cx="388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C2C2C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상세 화면</a:t>
            </a:r>
            <a:endParaRPr lang="ko-KR" altLang="en-US" sz="2400" b="1" dirty="0">
              <a:solidFill>
                <a:srgbClr val="C2C2C2"/>
              </a:solidFill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4272" y="5337527"/>
            <a:ext cx="388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C2C2C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시연</a:t>
            </a:r>
            <a:endParaRPr lang="ko-KR" altLang="en-US" sz="2400" b="1" dirty="0">
              <a:solidFill>
                <a:srgbClr val="C2C2C2"/>
              </a:solidFill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541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128" y="2027579"/>
            <a:ext cx="6055743" cy="40450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3765155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프로젝트 구조도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40163" y="65878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프로젝트 구조도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607" y="1090397"/>
            <a:ext cx="2294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/>
              <a:t>template.jsp</a:t>
            </a:r>
            <a:endParaRPr lang="ko-KR" altLang="en-US" sz="28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4904706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95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176155" y="-1"/>
            <a:ext cx="6638405" cy="6858001"/>
            <a:chOff x="2718955" y="-1"/>
            <a:chExt cx="6638405" cy="68580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13"/>
            <a:stretch/>
          </p:blipFill>
          <p:spPr>
            <a:xfrm>
              <a:off x="2718955" y="0"/>
              <a:ext cx="6638405" cy="6858000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2718955" y="-1"/>
              <a:ext cx="6638405" cy="6858001"/>
              <a:chOff x="5536565" y="111569"/>
              <a:chExt cx="7216020" cy="6512943"/>
            </a:xfrm>
          </p:grpSpPr>
          <p:sp>
            <p:nvSpPr>
              <p:cNvPr id="5" name="모서리가 둥근 직사각형 4"/>
              <p:cNvSpPr/>
              <p:nvPr/>
            </p:nvSpPr>
            <p:spPr>
              <a:xfrm>
                <a:off x="5536565" y="132704"/>
                <a:ext cx="7216020" cy="378357"/>
              </a:xfrm>
              <a:prstGeom prst="round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matte">
                <a:bevelT w="114300" h="6350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 smtClean="0">
                    <a:solidFill>
                      <a:schemeClr val="tx1"/>
                    </a:solidFill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Header</a:t>
                </a:r>
                <a:endParaRPr lang="ko-KR" altLang="en-US" sz="2800" b="1" dirty="0">
                  <a:solidFill>
                    <a:schemeClr val="tx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5543437" y="5703978"/>
                <a:ext cx="7209148" cy="920534"/>
              </a:xfrm>
              <a:prstGeom prst="round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matte">
                <a:bevelT w="114300" h="6350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 smtClean="0">
                    <a:solidFill>
                      <a:schemeClr val="tx1"/>
                    </a:solidFill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Footer</a:t>
                </a:r>
                <a:endParaRPr lang="ko-KR" altLang="en-US" sz="2800" b="1" dirty="0">
                  <a:solidFill>
                    <a:schemeClr val="tx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5543437" y="654595"/>
                <a:ext cx="7209148" cy="5049382"/>
              </a:xfrm>
              <a:prstGeom prst="roundRect">
                <a:avLst/>
              </a:prstGeom>
              <a:solidFill>
                <a:srgbClr val="FFFF00">
                  <a:alpha val="30000"/>
                </a:srgb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matte">
                <a:bevelT w="114300" h="6350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altLang="ko-KR" sz="2800" b="1" dirty="0" smtClean="0">
                    <a:solidFill>
                      <a:prstClr val="black"/>
                    </a:solidFill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${Content}</a:t>
                </a:r>
                <a:endParaRPr lang="ko-KR" altLang="en-US" sz="2800" b="1" dirty="0">
                  <a:solidFill>
                    <a:prstClr val="black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5543437" y="489925"/>
                <a:ext cx="7209148" cy="164668"/>
              </a:xfrm>
              <a:prstGeom prst="roundRect">
                <a:avLst/>
              </a:prstGeom>
              <a:solidFill>
                <a:schemeClr val="accent5">
                  <a:alpha val="2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matte">
                <a:bevelT w="114300" h="6350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tx1"/>
                    </a:solidFill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Category</a:t>
                </a:r>
                <a:endParaRPr lang="ko-KR" altLang="en-US" b="1" dirty="0">
                  <a:solidFill>
                    <a:schemeClr val="tx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11168243" y="111569"/>
                <a:ext cx="1584342" cy="378356"/>
              </a:xfrm>
              <a:prstGeom prst="roundRect">
                <a:avLst/>
              </a:prstGeom>
              <a:solidFill>
                <a:srgbClr val="00B050">
                  <a:alpha val="20000"/>
                </a:srgb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matte">
                <a:bevelT w="114300" h="6350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 err="1" smtClean="0">
                    <a:solidFill>
                      <a:schemeClr val="tx1"/>
                    </a:solidFill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Nav</a:t>
                </a:r>
                <a:endParaRPr lang="ko-KR" altLang="en-US" sz="2800" b="1" dirty="0">
                  <a:solidFill>
                    <a:schemeClr val="tx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sp>
        <p:nvSpPr>
          <p:cNvPr id="10" name="직사각형 9"/>
          <p:cNvSpPr/>
          <p:nvPr/>
        </p:nvSpPr>
        <p:spPr>
          <a:xfrm rot="5400000">
            <a:off x="-3105810" y="3105808"/>
            <a:ext cx="6858003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22423" y="5016160"/>
            <a:ext cx="380968" cy="1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20571" y="1874729"/>
            <a:ext cx="6669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프로젝트구</a:t>
            </a:r>
            <a:endParaRPr lang="en-US" altLang="ko-KR" sz="2800" spc="-15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조</a:t>
            </a:r>
            <a:endParaRPr lang="en-US" altLang="ko-KR" sz="2800" spc="-15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도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1245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3"/>
          <a:stretch/>
        </p:blipFill>
        <p:spPr>
          <a:xfrm>
            <a:off x="99166" y="2608465"/>
            <a:ext cx="3930277" cy="40602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6" r="39967" b="394"/>
          <a:stretch/>
        </p:blipFill>
        <p:spPr>
          <a:xfrm>
            <a:off x="1988013" y="1521536"/>
            <a:ext cx="8299597" cy="68752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65155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프로젝트 구조도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700789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2127021" y="1605910"/>
            <a:ext cx="4841048" cy="870061"/>
            <a:chOff x="189781" y="984110"/>
            <a:chExt cx="4841048" cy="870061"/>
          </a:xfrm>
        </p:grpSpPr>
        <p:sp>
          <p:nvSpPr>
            <p:cNvPr id="10" name="직사각형 9"/>
            <p:cNvSpPr/>
            <p:nvPr/>
          </p:nvSpPr>
          <p:spPr>
            <a:xfrm>
              <a:off x="189781" y="984110"/>
              <a:ext cx="1338106" cy="5398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92204" y="1207840"/>
              <a:ext cx="29386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로고 </a:t>
              </a:r>
              <a:r>
                <a:rPr lang="en-US" altLang="ko-KR" dirty="0" smtClean="0"/>
                <a:t>– </a:t>
              </a:r>
              <a:r>
                <a:rPr lang="ko-KR" altLang="en-US" dirty="0" smtClean="0"/>
                <a:t>메인 화면으로 이동</a:t>
              </a:r>
              <a:endParaRPr lang="en-US" altLang="ko-KR" dirty="0" smtClean="0"/>
            </a:p>
            <a:p>
              <a:r>
                <a:rPr lang="en-US" altLang="ko-KR" dirty="0" smtClean="0"/>
                <a:t>MainFormAction.java</a:t>
              </a:r>
              <a:endParaRPr lang="ko-KR" altLang="en-US" dirty="0"/>
            </a:p>
          </p:txBody>
        </p:sp>
        <p:cxnSp>
          <p:nvCxnSpPr>
            <p:cNvPr id="48" name="직선 화살표 연결선 47"/>
            <p:cNvCxnSpPr>
              <a:stCxn id="10" idx="3"/>
              <a:endCxn id="14" idx="1"/>
            </p:cNvCxnSpPr>
            <p:nvPr/>
          </p:nvCxnSpPr>
          <p:spPr>
            <a:xfrm>
              <a:off x="1527887" y="1254055"/>
              <a:ext cx="564317" cy="27695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107080" y="2643234"/>
            <a:ext cx="3922364" cy="3985403"/>
            <a:chOff x="2422072" y="-22328"/>
            <a:chExt cx="7623064" cy="6880328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2422072" y="-1"/>
              <a:ext cx="5949352" cy="460792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114300" h="635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Header</a:t>
              </a:r>
              <a:endParaRPr lang="ko-KR" altLang="en-US" sz="1600" b="1" dirty="0">
                <a:solidFill>
                  <a:schemeClr val="tx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2429332" y="5885540"/>
              <a:ext cx="7615804" cy="97246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114300" h="635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Footer</a:t>
              </a:r>
              <a:endParaRPr lang="ko-KR" altLang="en-US" sz="16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2429331" y="646837"/>
              <a:ext cx="7615805" cy="5238701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114300" h="635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sz="1600" b="1" dirty="0" smtClean="0">
                  <a:solidFill>
                    <a:schemeClr val="bg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${Content}</a:t>
              </a:r>
              <a:endParaRPr lang="ko-KR" altLang="en-US" sz="16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2429331" y="377371"/>
              <a:ext cx="7615805" cy="269464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114300" h="635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Category</a:t>
              </a:r>
              <a:endParaRPr lang="ko-KR" altLang="en-US" sz="11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8371424" y="-22328"/>
              <a:ext cx="1673712" cy="399698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114300" h="635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 smtClean="0">
                  <a:solidFill>
                    <a:schemeClr val="bg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Nav</a:t>
              </a:r>
              <a:endParaRPr lang="ko-KR" altLang="en-US" sz="16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691881" y="1560183"/>
            <a:ext cx="3912451" cy="2887917"/>
            <a:chOff x="4754641" y="938383"/>
            <a:chExt cx="3912451" cy="2887917"/>
          </a:xfrm>
        </p:grpSpPr>
        <p:sp>
          <p:nvSpPr>
            <p:cNvPr id="18" name="TextBox 17"/>
            <p:cNvSpPr txBox="1"/>
            <p:nvPr/>
          </p:nvSpPr>
          <p:spPr>
            <a:xfrm>
              <a:off x="4754641" y="3179969"/>
              <a:ext cx="3912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검색 </a:t>
              </a:r>
              <a:r>
                <a:rPr lang="en-US" altLang="ko-KR" dirty="0" smtClean="0"/>
                <a:t>– </a:t>
              </a:r>
              <a:r>
                <a:rPr lang="ko-KR" altLang="en-US" dirty="0" err="1" smtClean="0"/>
                <a:t>검색어에</a:t>
              </a:r>
              <a:r>
                <a:rPr lang="ko-KR" altLang="en-US" dirty="0" smtClean="0"/>
                <a:t> 해당하는 리스트</a:t>
              </a:r>
              <a:endParaRPr lang="en-US" altLang="ko-KR" dirty="0" smtClean="0"/>
            </a:p>
            <a:p>
              <a:r>
                <a:rPr lang="en-US" altLang="ko-KR" dirty="0" smtClean="0"/>
                <a:t>SearchResultFormAction.java</a:t>
              </a:r>
              <a:endParaRPr lang="ko-KR" altLang="en-US" dirty="0"/>
            </a:p>
          </p:txBody>
        </p:sp>
        <p:cxnSp>
          <p:nvCxnSpPr>
            <p:cNvPr id="54" name="직선 화살표 연결선 53"/>
            <p:cNvCxnSpPr>
              <a:stCxn id="37" idx="2"/>
              <a:endCxn id="18" idx="0"/>
            </p:cNvCxnSpPr>
            <p:nvPr/>
          </p:nvCxnSpPr>
          <p:spPr>
            <a:xfrm flipH="1">
              <a:off x="6710867" y="1523999"/>
              <a:ext cx="1" cy="16559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5426207" y="938383"/>
              <a:ext cx="2569321" cy="5856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1894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941024" y="3152046"/>
            <a:ext cx="604902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# </a:t>
            </a:r>
            <a:r>
              <a:rPr lang="ko-KR" altLang="en-US" b="1" dirty="0" smtClean="0"/>
              <a:t>일반 회원 로그인 한 상태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F8570"/>
                </a:solidFill>
              </a:rPr>
              <a:t>   Logout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로그아웃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F8570"/>
                </a:solidFill>
              </a:rPr>
              <a:t>   </a:t>
            </a:r>
            <a:r>
              <a:rPr lang="en-US" altLang="ko-KR" dirty="0" err="1" smtClean="0">
                <a:solidFill>
                  <a:srgbClr val="FF8570"/>
                </a:solidFill>
              </a:rPr>
              <a:t>MyPage</a:t>
            </a:r>
            <a:r>
              <a:rPr lang="en-US" altLang="ko-KR" dirty="0" smtClean="0"/>
              <a:t> – </a:t>
            </a:r>
            <a:r>
              <a:rPr lang="ko-KR" altLang="en-US" dirty="0" err="1" smtClean="0"/>
              <a:t>마이페이지</a:t>
            </a:r>
            <a:r>
              <a:rPr lang="en-US" altLang="ko-KR" dirty="0"/>
              <a:t> </a:t>
            </a:r>
            <a:r>
              <a:rPr lang="en-US" altLang="ko-KR" dirty="0" smtClean="0"/>
              <a:t>  MyPageFormAction.java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69" t="45432" r="12547" b="1890"/>
          <a:stretch/>
        </p:blipFill>
        <p:spPr>
          <a:xfrm>
            <a:off x="8025072" y="1073681"/>
            <a:ext cx="1460796" cy="48848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65155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프로젝트 구조도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700789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941025" y="1169606"/>
            <a:ext cx="670463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# </a:t>
            </a:r>
            <a:r>
              <a:rPr lang="ko-KR" altLang="en-US" b="1" dirty="0" smtClean="0"/>
              <a:t>로그인 하지 않은 상태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F8570"/>
                </a:solidFill>
              </a:rPr>
              <a:t>   Login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로그인 페이지로 이동</a:t>
            </a:r>
            <a:r>
              <a:rPr lang="en-US" altLang="ko-KR" dirty="0"/>
              <a:t> </a:t>
            </a:r>
            <a:r>
              <a:rPr lang="en-US" altLang="ko-KR" dirty="0" smtClean="0"/>
              <a:t>  LoginFormAction.java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F8570"/>
                </a:solidFill>
              </a:rPr>
              <a:t>   Join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회원가입 페이지로 이동</a:t>
            </a:r>
            <a:r>
              <a:rPr lang="en-US" altLang="ko-KR" dirty="0"/>
              <a:t> </a:t>
            </a:r>
            <a:r>
              <a:rPr lang="en-US" altLang="ko-KR" dirty="0" smtClean="0"/>
              <a:t>  AgreementAction.java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072" y="3146030"/>
            <a:ext cx="2430944" cy="42971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941025" y="5030018"/>
            <a:ext cx="616979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# </a:t>
            </a:r>
            <a:r>
              <a:rPr lang="ko-KR" altLang="en-US" b="1" dirty="0" smtClean="0"/>
              <a:t>관리자 로그인 한 상태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F8570"/>
                </a:solidFill>
              </a:rPr>
              <a:t>   Logout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로그아웃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F8570"/>
                </a:solidFill>
              </a:rPr>
              <a:t>   </a:t>
            </a:r>
            <a:r>
              <a:rPr lang="en-US" altLang="ko-KR" dirty="0" err="1" smtClean="0">
                <a:solidFill>
                  <a:srgbClr val="FF8570"/>
                </a:solidFill>
              </a:rPr>
              <a:t>AdminPage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관리자페이지</a:t>
            </a:r>
            <a:r>
              <a:rPr lang="en-US" altLang="ko-KR" dirty="0"/>
              <a:t> </a:t>
            </a:r>
            <a:r>
              <a:rPr lang="en-US" altLang="ko-KR" dirty="0" smtClean="0"/>
              <a:t>  AdminMainAction.java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072" y="5030018"/>
            <a:ext cx="2964982" cy="40751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3"/>
          <a:stretch/>
        </p:blipFill>
        <p:spPr>
          <a:xfrm>
            <a:off x="114406" y="2608465"/>
            <a:ext cx="3930277" cy="4060287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22320" y="2643234"/>
            <a:ext cx="3922364" cy="3985403"/>
            <a:chOff x="2422072" y="-22328"/>
            <a:chExt cx="7623064" cy="6880328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2422072" y="-1"/>
              <a:ext cx="5949352" cy="460792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114300" h="635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Header</a:t>
              </a:r>
              <a:endParaRPr lang="ko-KR" altLang="en-US" sz="16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2429332" y="5885540"/>
              <a:ext cx="7615804" cy="97246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114300" h="635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Footer</a:t>
              </a:r>
              <a:endParaRPr lang="ko-KR" altLang="en-US" sz="16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2429331" y="646837"/>
              <a:ext cx="7615805" cy="5238701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114300" h="635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sz="1600" b="1" dirty="0" smtClean="0">
                  <a:solidFill>
                    <a:schemeClr val="bg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${Content}</a:t>
              </a:r>
              <a:endParaRPr lang="ko-KR" altLang="en-US" sz="16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429331" y="377371"/>
              <a:ext cx="7615805" cy="269464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114300" h="635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Category</a:t>
              </a:r>
              <a:endParaRPr lang="ko-KR" altLang="en-US" sz="11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371424" y="-22328"/>
              <a:ext cx="1673712" cy="399698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114300" h="635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Nav</a:t>
              </a:r>
              <a:endParaRPr lang="ko-KR" altLang="en-US" sz="1600" b="1" dirty="0">
                <a:solidFill>
                  <a:schemeClr val="tx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314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765155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프로젝트 구조도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00789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463" b="-6585"/>
          <a:stretch/>
        </p:blipFill>
        <p:spPr>
          <a:xfrm>
            <a:off x="5620871" y="1055906"/>
            <a:ext cx="5795682" cy="4039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87" y="1086944"/>
            <a:ext cx="2953162" cy="5020376"/>
          </a:xfrm>
          <a:prstGeom prst="rect">
            <a:avLst/>
          </a:prstGeom>
        </p:spPr>
      </p:pic>
      <p:pic>
        <p:nvPicPr>
          <p:cNvPr id="23" name="Picture 3" descr="C:\Users\배지현\Desktop\자바팀플\poin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881154">
            <a:off x="5976976" y="1175109"/>
            <a:ext cx="961974" cy="1072473"/>
          </a:xfrm>
          <a:prstGeom prst="rect">
            <a:avLst/>
          </a:prstGeom>
          <a:noFill/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3"/>
          <a:stretch/>
        </p:blipFill>
        <p:spPr>
          <a:xfrm>
            <a:off x="99166" y="2608465"/>
            <a:ext cx="3930277" cy="4060287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107080" y="2643234"/>
            <a:ext cx="3922364" cy="3985403"/>
            <a:chOff x="2422072" y="-22328"/>
            <a:chExt cx="7623064" cy="6880328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2422072" y="-1"/>
              <a:ext cx="5949352" cy="460792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114300" h="635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Header</a:t>
              </a:r>
              <a:endParaRPr lang="ko-KR" altLang="en-US" sz="16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429332" y="5885540"/>
              <a:ext cx="7615804" cy="97246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114300" h="635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Footer</a:t>
              </a:r>
              <a:endParaRPr lang="ko-KR" altLang="en-US" sz="16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9331" y="646837"/>
              <a:ext cx="7615805" cy="5238701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114300" h="635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sz="1600" b="1" dirty="0" smtClean="0">
                  <a:solidFill>
                    <a:schemeClr val="bg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${Content}</a:t>
              </a:r>
              <a:endParaRPr lang="ko-KR" altLang="en-US" sz="16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429331" y="377371"/>
              <a:ext cx="7615805" cy="269464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114300" h="635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chemeClr val="tx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Category</a:t>
              </a:r>
              <a:endParaRPr lang="ko-KR" altLang="en-US" sz="1100" b="1" dirty="0">
                <a:solidFill>
                  <a:schemeClr val="tx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8371424" y="-22328"/>
              <a:ext cx="1673712" cy="399698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114300" h="635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 smtClean="0">
                  <a:solidFill>
                    <a:schemeClr val="bg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Nav</a:t>
              </a:r>
              <a:endParaRPr lang="ko-KR" altLang="en-US" sz="16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51917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765155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프로젝트 구조도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700789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 설명선 12"/>
          <p:cNvSpPr/>
          <p:nvPr/>
        </p:nvSpPr>
        <p:spPr>
          <a:xfrm>
            <a:off x="7083378" y="2128966"/>
            <a:ext cx="3397654" cy="3116122"/>
          </a:xfrm>
          <a:prstGeom prst="wedgeRectCallout">
            <a:avLst>
              <a:gd name="adj1" fmla="val -117716"/>
              <a:gd name="adj2" fmla="val 39778"/>
            </a:avLst>
          </a:prstGeom>
          <a:solidFill>
            <a:srgbClr val="FF8570">
              <a:alpha val="67000"/>
            </a:srgb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mainForm.jsp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loginForm.jsp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sell_writeForm.jsp</a:t>
            </a:r>
            <a:endParaRPr lang="en-US" altLang="ko-KR" dirty="0"/>
          </a:p>
          <a:p>
            <a:pPr algn="ctr"/>
            <a:r>
              <a:rPr lang="en-US" altLang="ko-KR" dirty="0" err="1" smtClean="0"/>
              <a:t>myPageForm.jsp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searchResultForm.jsp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…</a:t>
            </a:r>
          </a:p>
          <a:p>
            <a:pPr algn="ctr"/>
            <a:endParaRPr lang="en-US" altLang="ko-KR" dirty="0" smtClean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3"/>
          <a:stretch/>
        </p:blipFill>
        <p:spPr>
          <a:xfrm>
            <a:off x="99166" y="2608465"/>
            <a:ext cx="3930277" cy="4060287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07080" y="2643234"/>
            <a:ext cx="3922364" cy="3985403"/>
            <a:chOff x="2422072" y="-22328"/>
            <a:chExt cx="7623064" cy="6880328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2422072" y="-1"/>
              <a:ext cx="5949352" cy="460792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114300" h="635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Header</a:t>
              </a:r>
              <a:endParaRPr lang="ko-KR" altLang="en-US" sz="16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2429332" y="5885540"/>
              <a:ext cx="7615804" cy="97246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114300" h="635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Footer</a:t>
              </a:r>
              <a:endParaRPr lang="ko-KR" altLang="en-US" sz="16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2429331" y="646837"/>
              <a:ext cx="7615805" cy="5238701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114300" h="635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sz="1600" b="1" dirty="0" smtClean="0">
                  <a:solidFill>
                    <a:schemeClr val="tx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${Content}</a:t>
              </a:r>
              <a:endParaRPr lang="ko-KR" altLang="en-US" sz="1600" b="1" dirty="0">
                <a:solidFill>
                  <a:schemeClr val="tx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429331" y="377371"/>
              <a:ext cx="7615805" cy="269464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114300" h="635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Category</a:t>
              </a:r>
              <a:endParaRPr lang="ko-KR" altLang="en-US" sz="11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8371424" y="-22328"/>
              <a:ext cx="1673712" cy="399698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114300" h="635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 smtClean="0">
                  <a:solidFill>
                    <a:schemeClr val="bg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Nav</a:t>
              </a:r>
              <a:endParaRPr lang="ko-KR" altLang="en-US" sz="16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82386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765155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프로젝트 구조도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700789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638249" y="2327450"/>
            <a:ext cx="40489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해당하는 새 창이 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회사소개 </a:t>
            </a:r>
            <a:r>
              <a:rPr lang="en-US" altLang="ko-KR" i="1" dirty="0" err="1"/>
              <a:t>intro.jsp</a:t>
            </a:r>
            <a:endParaRPr lang="en-US" altLang="ko-KR" dirty="0" smtClean="0"/>
          </a:p>
          <a:p>
            <a:r>
              <a:rPr lang="ko-KR" altLang="en-US" dirty="0" smtClean="0"/>
              <a:t>이용약관 </a:t>
            </a:r>
            <a:r>
              <a:rPr lang="en-US" altLang="ko-KR" i="1" dirty="0" smtClean="0"/>
              <a:t>agree1.jsp</a:t>
            </a:r>
            <a:endParaRPr lang="en-US" altLang="ko-KR" dirty="0" smtClean="0"/>
          </a:p>
          <a:p>
            <a:r>
              <a:rPr lang="ko-KR" altLang="en-US" dirty="0" smtClean="0"/>
              <a:t>개인정보 취급방침 </a:t>
            </a:r>
            <a:r>
              <a:rPr lang="en-US" altLang="ko-KR" i="1" dirty="0"/>
              <a:t>agree2.jsp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6" b="11740"/>
          <a:stretch/>
        </p:blipFill>
        <p:spPr>
          <a:xfrm>
            <a:off x="0" y="994795"/>
            <a:ext cx="12192000" cy="1089211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4418533" y="994795"/>
            <a:ext cx="3784173" cy="363358"/>
            <a:chOff x="4418533" y="994795"/>
            <a:chExt cx="3784173" cy="363358"/>
          </a:xfrm>
        </p:grpSpPr>
        <p:sp>
          <p:nvSpPr>
            <p:cNvPr id="21" name="직사각형 20"/>
            <p:cNvSpPr/>
            <p:nvPr/>
          </p:nvSpPr>
          <p:spPr>
            <a:xfrm>
              <a:off x="4418533" y="995132"/>
              <a:ext cx="731691" cy="3630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90589" y="994795"/>
              <a:ext cx="731691" cy="3630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073792" y="995132"/>
              <a:ext cx="1128914" cy="3630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4679392" y="4381608"/>
            <a:ext cx="38619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고객센터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고객센터 페이지로 이동</a:t>
            </a:r>
            <a:endParaRPr lang="en-US" altLang="ko-KR" dirty="0" smtClean="0"/>
          </a:p>
          <a:p>
            <a:r>
              <a:rPr lang="en-US" altLang="ko-KR" dirty="0" smtClean="0"/>
              <a:t>CustomerCenterAction.java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162645" y="994795"/>
            <a:ext cx="731691" cy="3630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endCxn id="27" idx="0"/>
          </p:cNvCxnSpPr>
          <p:nvPr/>
        </p:nvCxnSpPr>
        <p:spPr>
          <a:xfrm>
            <a:off x="6610369" y="1357816"/>
            <a:ext cx="1" cy="30237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3"/>
          <a:stretch/>
        </p:blipFill>
        <p:spPr>
          <a:xfrm>
            <a:off x="99166" y="2608465"/>
            <a:ext cx="3930277" cy="4060287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107080" y="2643234"/>
            <a:ext cx="3922364" cy="3985403"/>
            <a:chOff x="2422072" y="-22328"/>
            <a:chExt cx="7623064" cy="6880328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422072" y="-1"/>
              <a:ext cx="5949352" cy="460792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114300" h="635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Header</a:t>
              </a:r>
              <a:endParaRPr lang="ko-KR" altLang="en-US" sz="16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2429332" y="5885540"/>
              <a:ext cx="7615804" cy="972460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114300" h="635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Footer</a:t>
              </a:r>
              <a:endParaRPr lang="ko-KR" altLang="en-US" sz="1600" b="1" dirty="0">
                <a:solidFill>
                  <a:schemeClr val="tx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429331" y="646837"/>
              <a:ext cx="7615805" cy="5238701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114300" h="635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sz="1600" b="1" dirty="0" smtClean="0">
                  <a:solidFill>
                    <a:schemeClr val="bg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${Content}</a:t>
              </a:r>
              <a:endParaRPr lang="ko-KR" altLang="en-US" sz="16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2429331" y="377371"/>
              <a:ext cx="7615805" cy="269464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114300" h="635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Category</a:t>
              </a:r>
              <a:endParaRPr lang="ko-KR" altLang="en-US" sz="11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8371424" y="-22328"/>
              <a:ext cx="1673712" cy="399698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114300" h="635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 smtClean="0">
                  <a:solidFill>
                    <a:schemeClr val="bg1"/>
                  </a:solidFill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Nav</a:t>
              </a:r>
              <a:endParaRPr lang="ko-KR" altLang="en-US" sz="16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82986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7" grpId="0"/>
      <p:bldP spid="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6035351" y="2851017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035350" y="3553842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035352" y="4209370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112752" y="1213748"/>
            <a:ext cx="4269" cy="1497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112753" y="3146719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096985" y="3849544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59578" y="4697648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상세 화면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77470" y="4036138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C2C2C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구조도</a:t>
            </a:r>
            <a:endParaRPr lang="ko-KR" altLang="en-US" sz="2400" b="1" dirty="0">
              <a:solidFill>
                <a:srgbClr val="C2C2C2"/>
              </a:solidFill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04" y="1506814"/>
            <a:ext cx="712250" cy="50276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376083" y="2688849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C2C2C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프로젝트 개요</a:t>
            </a:r>
          </a:p>
        </p:txBody>
      </p:sp>
      <p:sp>
        <p:nvSpPr>
          <p:cNvPr id="41" name="타원 40"/>
          <p:cNvSpPr/>
          <p:nvPr/>
        </p:nvSpPr>
        <p:spPr>
          <a:xfrm>
            <a:off x="6045864" y="4818971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6107497" y="4459145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6056376" y="5428571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6118009" y="5068745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139028" y="5701665"/>
            <a:ext cx="9524" cy="1156335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398139" y="3343074"/>
            <a:ext cx="388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C2C2C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DB </a:t>
            </a:r>
            <a:r>
              <a:rPr lang="ko-KR" altLang="en-US" sz="2400" b="1" dirty="0" smtClean="0">
                <a:solidFill>
                  <a:srgbClr val="C2C2C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설계</a:t>
            </a:r>
            <a:endParaRPr lang="ko-KR" altLang="en-US" sz="2400" b="1" dirty="0">
              <a:solidFill>
                <a:srgbClr val="C2C2C2"/>
              </a:solidFill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4272" y="5337527"/>
            <a:ext cx="388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C2C2C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시연</a:t>
            </a:r>
            <a:endParaRPr lang="ko-KR" altLang="en-US" sz="2400" b="1" dirty="0">
              <a:solidFill>
                <a:srgbClr val="C2C2C2"/>
              </a:solidFill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6650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ijin\Pictures\main1.png"/>
          <p:cNvPicPr>
            <a:picLocks noChangeAspect="1" noChangeArrowheads="1"/>
          </p:cNvPicPr>
          <p:nvPr/>
        </p:nvPicPr>
        <p:blipFill>
          <a:blip r:embed="rId3" cstate="print"/>
          <a:srcRect t="2384" b="3542"/>
          <a:stretch>
            <a:fillRect/>
          </a:stretch>
        </p:blipFill>
        <p:spPr bwMode="auto">
          <a:xfrm>
            <a:off x="1" y="1607116"/>
            <a:ext cx="9524409" cy="5040000"/>
          </a:xfrm>
          <a:prstGeom prst="rect">
            <a:avLst/>
          </a:prstGeom>
          <a:noFill/>
        </p:spPr>
      </p:pic>
      <p:sp>
        <p:nvSpPr>
          <p:cNvPr id="38" name="직사각형 37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26518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상세 화면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00789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40307" y="901383"/>
            <a:ext cx="682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메인화면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마감임박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/ BEST / NEW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설명선 1 8"/>
          <p:cNvSpPr/>
          <p:nvPr/>
        </p:nvSpPr>
        <p:spPr>
          <a:xfrm>
            <a:off x="7083378" y="757381"/>
            <a:ext cx="4970077" cy="1552681"/>
          </a:xfrm>
          <a:prstGeom prst="borderCallout1">
            <a:avLst>
              <a:gd name="adj1" fmla="val 50843"/>
              <a:gd name="adj2" fmla="val 653"/>
              <a:gd name="adj3" fmla="val 108790"/>
              <a:gd name="adj4" fmla="val -1321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smtClean="0"/>
              <a:t>마감임박 순으로 정렬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200" b="1" dirty="0" smtClean="0">
                <a:solidFill>
                  <a:srgbClr val="C00000"/>
                </a:solidFill>
              </a:rPr>
              <a:t>select * </a:t>
            </a:r>
          </a:p>
          <a:p>
            <a:r>
              <a:rPr lang="en-US" altLang="ko-KR" sz="1200" b="1" dirty="0" smtClean="0">
                <a:solidFill>
                  <a:srgbClr val="C00000"/>
                </a:solidFill>
              </a:rPr>
              <a:t>from (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select * from </a:t>
            </a:r>
            <a:r>
              <a:rPr lang="en-US" altLang="ko-KR" sz="1200" b="1" dirty="0">
                <a:solidFill>
                  <a:schemeClr val="tx2"/>
                </a:solidFill>
              </a:rPr>
              <a:t>products 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where </a:t>
            </a:r>
            <a:r>
              <a:rPr lang="en-US" altLang="ko-KR" sz="1200" b="1" dirty="0" err="1">
                <a:solidFill>
                  <a:schemeClr val="tx2"/>
                </a:solidFill>
              </a:rPr>
              <a:t>p_end</a:t>
            </a:r>
            <a:r>
              <a:rPr lang="en-US" altLang="ko-KR" sz="1200" b="1" dirty="0">
                <a:solidFill>
                  <a:schemeClr val="tx2"/>
                </a:solidFill>
              </a:rPr>
              <a:t>='N‘ 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order by </a:t>
            </a:r>
            <a:r>
              <a:rPr lang="en-US" altLang="ko-KR" sz="1200" b="1" dirty="0" err="1" smtClean="0">
                <a:solidFill>
                  <a:schemeClr val="tx2"/>
                </a:solidFill>
              </a:rPr>
              <a:t>due_date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) where 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rownum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&lt;=5</a:t>
            </a:r>
          </a:p>
          <a:p>
            <a:endParaRPr lang="en-US" altLang="ko-KR" sz="1200" dirty="0" smtClean="0">
              <a:solidFill>
                <a:srgbClr val="C00000"/>
              </a:solidFill>
            </a:endParaRPr>
          </a:p>
          <a:p>
            <a:r>
              <a:rPr lang="ko-KR" altLang="en-US" sz="1200" dirty="0" smtClean="0"/>
              <a:t>위의 </a:t>
            </a:r>
            <a:r>
              <a:rPr lang="en-US" altLang="ko-KR" sz="1200" dirty="0" err="1" smtClean="0"/>
              <a:t>sql</a:t>
            </a:r>
            <a:r>
              <a:rPr lang="ko-KR" altLang="en-US" sz="1200" dirty="0" smtClean="0"/>
              <a:t>문을 사용하여 리스트 출력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93980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6035351" y="2851017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035350" y="3553842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035352" y="4209370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112752" y="1213748"/>
            <a:ext cx="4269" cy="1497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112753" y="3146719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096985" y="3849544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74264" y="2632211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92929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프로젝트 개요</a:t>
            </a:r>
            <a:endParaRPr lang="ko-KR" altLang="en-US" sz="2400" b="1" dirty="0">
              <a:solidFill>
                <a:srgbClr val="929292"/>
              </a:solidFill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92159" y="3993106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92929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구조도</a:t>
            </a:r>
            <a:endParaRPr lang="ko-KR" altLang="en-US" sz="2400" b="1" dirty="0">
              <a:solidFill>
                <a:srgbClr val="929292"/>
              </a:solidFill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04" y="1506814"/>
            <a:ext cx="712250" cy="50276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917092" y="1154291"/>
            <a:ext cx="216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목차</a:t>
            </a:r>
            <a:endParaRPr lang="ko-KR" altLang="en-US" sz="4800" b="1" dirty="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80014" y="3312792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92929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DB </a:t>
            </a:r>
            <a:r>
              <a:rPr lang="ko-KR" altLang="en-US" sz="2400" b="1" dirty="0" smtClean="0">
                <a:solidFill>
                  <a:srgbClr val="92929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설계</a:t>
            </a:r>
          </a:p>
        </p:txBody>
      </p:sp>
      <p:sp>
        <p:nvSpPr>
          <p:cNvPr id="41" name="타원 40"/>
          <p:cNvSpPr/>
          <p:nvPr/>
        </p:nvSpPr>
        <p:spPr>
          <a:xfrm>
            <a:off x="6045864" y="4818971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6107497" y="4459145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6056376" y="5428571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6118009" y="5068745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139028" y="5701665"/>
            <a:ext cx="9524" cy="1156335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02071" y="4644749"/>
            <a:ext cx="388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92929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상세 화면</a:t>
            </a:r>
            <a:endParaRPr lang="ko-KR" altLang="en-US" sz="2400" b="1" dirty="0">
              <a:solidFill>
                <a:srgbClr val="929292"/>
              </a:solidFill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48961" y="5289529"/>
            <a:ext cx="388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92929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시연</a:t>
            </a:r>
            <a:endParaRPr lang="ko-KR" altLang="en-US" sz="2400" b="1" dirty="0">
              <a:solidFill>
                <a:srgbClr val="929292"/>
              </a:solidFill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541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ijin\Pictures\main1.png"/>
          <p:cNvPicPr>
            <a:picLocks noChangeAspect="1" noChangeArrowheads="1"/>
          </p:cNvPicPr>
          <p:nvPr/>
        </p:nvPicPr>
        <p:blipFill>
          <a:blip r:embed="rId3" cstate="print"/>
          <a:srcRect t="2384" b="3542"/>
          <a:stretch>
            <a:fillRect/>
          </a:stretch>
        </p:blipFill>
        <p:spPr bwMode="auto">
          <a:xfrm>
            <a:off x="1" y="1607116"/>
            <a:ext cx="9524409" cy="5040000"/>
          </a:xfrm>
          <a:prstGeom prst="rect">
            <a:avLst/>
          </a:prstGeom>
          <a:noFill/>
        </p:spPr>
      </p:pic>
      <p:sp>
        <p:nvSpPr>
          <p:cNvPr id="38" name="직사각형 37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26518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상세 화면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00789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40307" y="901383"/>
            <a:ext cx="682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메인화면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마감임박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/ BEST / NEW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설명선 1 8"/>
          <p:cNvSpPr/>
          <p:nvPr/>
        </p:nvSpPr>
        <p:spPr>
          <a:xfrm>
            <a:off x="6657475" y="757382"/>
            <a:ext cx="5422230" cy="1597891"/>
          </a:xfrm>
          <a:prstGeom prst="borderCallout1">
            <a:avLst>
              <a:gd name="adj1" fmla="val 50758"/>
              <a:gd name="adj2" fmla="val 440"/>
              <a:gd name="adj3" fmla="val 213714"/>
              <a:gd name="adj4" fmla="val -11661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 smtClean="0"/>
              <a:t>BEST(</a:t>
            </a:r>
            <a:r>
              <a:rPr lang="ko-KR" altLang="en-US" sz="1400" dirty="0" smtClean="0"/>
              <a:t>입찰건수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순으로 정렬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200" b="1" dirty="0" smtClean="0">
                <a:solidFill>
                  <a:srgbClr val="C00000"/>
                </a:solidFill>
              </a:rPr>
              <a:t>select * </a:t>
            </a:r>
          </a:p>
          <a:p>
            <a:r>
              <a:rPr lang="en-US" altLang="ko-KR" sz="1200" b="1" dirty="0" smtClean="0">
                <a:solidFill>
                  <a:srgbClr val="C00000"/>
                </a:solidFill>
              </a:rPr>
              <a:t>from (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select * from </a:t>
            </a:r>
            <a:r>
              <a:rPr lang="en-US" altLang="ko-KR" sz="1200" b="1" dirty="0">
                <a:solidFill>
                  <a:schemeClr val="tx2"/>
                </a:solidFill>
              </a:rPr>
              <a:t>products where </a:t>
            </a:r>
            <a:r>
              <a:rPr lang="en-US" altLang="ko-KR" sz="1200" b="1" dirty="0" err="1">
                <a:solidFill>
                  <a:schemeClr val="tx2"/>
                </a:solidFill>
              </a:rPr>
              <a:t>p_end</a:t>
            </a:r>
            <a:r>
              <a:rPr lang="en-US" altLang="ko-KR" sz="1200" b="1" dirty="0">
                <a:solidFill>
                  <a:schemeClr val="tx2"/>
                </a:solidFill>
              </a:rPr>
              <a:t>='N‘ 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order by </a:t>
            </a:r>
            <a:r>
              <a:rPr lang="en-US" altLang="ko-KR" sz="1200" b="1" dirty="0" err="1" smtClean="0">
                <a:solidFill>
                  <a:schemeClr val="tx2"/>
                </a:solidFill>
              </a:rPr>
              <a:t>bid_count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 </a:t>
            </a:r>
            <a:r>
              <a:rPr lang="en-US" altLang="ko-KR" sz="1200" b="1" dirty="0" err="1" smtClean="0">
                <a:solidFill>
                  <a:schemeClr val="tx2"/>
                </a:solidFill>
              </a:rPr>
              <a:t>desc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) </a:t>
            </a:r>
          </a:p>
          <a:p>
            <a:r>
              <a:rPr lang="en-US" altLang="ko-KR" sz="1200" b="1" dirty="0" smtClean="0">
                <a:solidFill>
                  <a:srgbClr val="C00000"/>
                </a:solidFill>
              </a:rPr>
              <a:t>where 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rownum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&lt;=5</a:t>
            </a:r>
          </a:p>
          <a:p>
            <a:r>
              <a:rPr lang="en-US" altLang="ko-KR" sz="1200" dirty="0" smtClean="0">
                <a:solidFill>
                  <a:srgbClr val="C00000"/>
                </a:solidFill>
              </a:rPr>
              <a:t> </a:t>
            </a:r>
          </a:p>
          <a:p>
            <a:r>
              <a:rPr lang="ko-KR" altLang="en-US" sz="1200" dirty="0" smtClean="0"/>
              <a:t>위의 </a:t>
            </a:r>
            <a:r>
              <a:rPr lang="en-US" altLang="ko-KR" sz="1200" dirty="0" err="1" smtClean="0"/>
              <a:t>sql</a:t>
            </a:r>
            <a:r>
              <a:rPr lang="ko-KR" altLang="en-US" sz="1200" dirty="0" smtClean="0"/>
              <a:t>문을 사용하여 리스트 출력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35064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ijin\Pictures\main1.png"/>
          <p:cNvPicPr>
            <a:picLocks noChangeAspect="1" noChangeArrowheads="1"/>
          </p:cNvPicPr>
          <p:nvPr/>
        </p:nvPicPr>
        <p:blipFill>
          <a:blip r:embed="rId3" cstate="print"/>
          <a:srcRect t="2384" b="3542"/>
          <a:stretch>
            <a:fillRect/>
          </a:stretch>
        </p:blipFill>
        <p:spPr bwMode="auto">
          <a:xfrm>
            <a:off x="1" y="1607116"/>
            <a:ext cx="9524409" cy="5040000"/>
          </a:xfrm>
          <a:prstGeom prst="rect">
            <a:avLst/>
          </a:prstGeom>
          <a:noFill/>
        </p:spPr>
      </p:pic>
      <p:sp>
        <p:nvSpPr>
          <p:cNvPr id="38" name="직사각형 37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26518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상세 화면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00789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40307" y="901383"/>
            <a:ext cx="682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메인화면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마감임박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/ BEST / NEW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설명선 1 8"/>
          <p:cNvSpPr/>
          <p:nvPr/>
        </p:nvSpPr>
        <p:spPr>
          <a:xfrm>
            <a:off x="6657474" y="794529"/>
            <a:ext cx="5342021" cy="1579418"/>
          </a:xfrm>
          <a:prstGeom prst="borderCallout1">
            <a:avLst>
              <a:gd name="adj1" fmla="val 50782"/>
              <a:gd name="adj2" fmla="val 148"/>
              <a:gd name="adj3" fmla="val 329066"/>
              <a:gd name="adj4" fmla="val -11922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smtClean="0"/>
              <a:t>신규등록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순으로 정렬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200" b="1" dirty="0" smtClean="0">
                <a:solidFill>
                  <a:srgbClr val="C00000"/>
                </a:solidFill>
              </a:rPr>
              <a:t>select * </a:t>
            </a:r>
          </a:p>
          <a:p>
            <a:r>
              <a:rPr lang="en-US" altLang="ko-KR" sz="1200" b="1" dirty="0" smtClean="0">
                <a:solidFill>
                  <a:srgbClr val="C00000"/>
                </a:solidFill>
              </a:rPr>
              <a:t>from (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select * from </a:t>
            </a:r>
            <a:r>
              <a:rPr lang="en-US" altLang="ko-KR" sz="1200" b="1" dirty="0">
                <a:solidFill>
                  <a:schemeClr val="tx2"/>
                </a:solidFill>
              </a:rPr>
              <a:t>products where </a:t>
            </a:r>
            <a:r>
              <a:rPr lang="en-US" altLang="ko-KR" sz="1200" b="1" dirty="0" err="1">
                <a:solidFill>
                  <a:schemeClr val="tx2"/>
                </a:solidFill>
              </a:rPr>
              <a:t>p_end</a:t>
            </a:r>
            <a:r>
              <a:rPr lang="en-US" altLang="ko-KR" sz="1200" b="1" dirty="0">
                <a:solidFill>
                  <a:schemeClr val="tx2"/>
                </a:solidFill>
              </a:rPr>
              <a:t>='N‘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 order by </a:t>
            </a:r>
            <a:r>
              <a:rPr lang="en-US" altLang="ko-KR" sz="1200" b="1" dirty="0" err="1" smtClean="0">
                <a:solidFill>
                  <a:schemeClr val="tx2"/>
                </a:solidFill>
              </a:rPr>
              <a:t>reg_date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 </a:t>
            </a:r>
            <a:r>
              <a:rPr lang="en-US" altLang="ko-KR" sz="1200" b="1" dirty="0" err="1" smtClean="0">
                <a:solidFill>
                  <a:schemeClr val="tx2"/>
                </a:solidFill>
              </a:rPr>
              <a:t>desc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) where 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rownum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&lt;=5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위의 </a:t>
            </a:r>
            <a:r>
              <a:rPr lang="en-US" altLang="ko-KR" sz="1200" dirty="0" err="1" smtClean="0"/>
              <a:t>sql</a:t>
            </a:r>
            <a:r>
              <a:rPr lang="ko-KR" altLang="en-US" sz="1200" dirty="0" smtClean="0"/>
              <a:t>문을 사용하여 리스트 출력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109848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sijin\Pictures\categorySearch1.png"/>
          <p:cNvPicPr>
            <a:picLocks noChangeAspect="1" noChangeArrowheads="1"/>
          </p:cNvPicPr>
          <p:nvPr/>
        </p:nvPicPr>
        <p:blipFill>
          <a:blip r:embed="rId3" cstate="print"/>
          <a:srcRect t="2361" b="3935"/>
          <a:stretch>
            <a:fillRect/>
          </a:stretch>
        </p:blipFill>
        <p:spPr bwMode="auto">
          <a:xfrm>
            <a:off x="0" y="1600772"/>
            <a:ext cx="9562055" cy="5040000"/>
          </a:xfrm>
          <a:prstGeom prst="rect">
            <a:avLst/>
          </a:prstGeom>
          <a:noFill/>
        </p:spPr>
      </p:pic>
      <p:sp>
        <p:nvSpPr>
          <p:cNvPr id="38" name="직사각형 37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26518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상세 화면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00789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0307" y="901383"/>
            <a:ext cx="682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카테고리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검색어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검색 결과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692" y="3478707"/>
            <a:ext cx="7856616" cy="208232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93410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sijin\Pictures\categorySearch1.png"/>
          <p:cNvPicPr>
            <a:picLocks noChangeAspect="1" noChangeArrowheads="1"/>
          </p:cNvPicPr>
          <p:nvPr/>
        </p:nvPicPr>
        <p:blipFill>
          <a:blip r:embed="rId3" cstate="print"/>
          <a:srcRect t="2361" b="3935"/>
          <a:stretch>
            <a:fillRect/>
          </a:stretch>
        </p:blipFill>
        <p:spPr bwMode="auto">
          <a:xfrm>
            <a:off x="0" y="1600772"/>
            <a:ext cx="9562055" cy="5040000"/>
          </a:xfrm>
          <a:prstGeom prst="rect">
            <a:avLst/>
          </a:prstGeom>
          <a:noFill/>
        </p:spPr>
      </p:pic>
      <p:sp>
        <p:nvSpPr>
          <p:cNvPr id="38" name="직사각형 37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26518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상세 화면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00789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0307" y="901383"/>
            <a:ext cx="682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카테고리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검색어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검색 결과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692" y="3498436"/>
            <a:ext cx="7807398" cy="173497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3" descr="C:\Users\배지현\Desktop\자바팀플\poin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8442617">
            <a:off x="1484158" y="2472254"/>
            <a:ext cx="874522" cy="974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96695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sijin\Pictures\categorySearch1.png"/>
          <p:cNvPicPr>
            <a:picLocks noChangeAspect="1" noChangeArrowheads="1"/>
          </p:cNvPicPr>
          <p:nvPr/>
        </p:nvPicPr>
        <p:blipFill>
          <a:blip r:embed="rId3" cstate="print"/>
          <a:srcRect t="2361" b="3935"/>
          <a:stretch>
            <a:fillRect/>
          </a:stretch>
        </p:blipFill>
        <p:spPr bwMode="auto">
          <a:xfrm>
            <a:off x="0" y="1600772"/>
            <a:ext cx="9562055" cy="5040000"/>
          </a:xfrm>
          <a:prstGeom prst="rect">
            <a:avLst/>
          </a:prstGeom>
          <a:noFill/>
        </p:spPr>
      </p:pic>
      <p:sp>
        <p:nvSpPr>
          <p:cNvPr id="38" name="직사각형 37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26518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상세 화면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00789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0307" y="901383"/>
            <a:ext cx="682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카테고리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검색어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검색 결과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Picture 3" descr="C:\Users\배지현\Desktop\자바팀플\poin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4507937">
            <a:off x="2736484" y="2215655"/>
            <a:ext cx="874522" cy="974975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606" y="3527296"/>
            <a:ext cx="8034788" cy="19017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52466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sijin\Pictures\categorySearch1.png"/>
          <p:cNvPicPr>
            <a:picLocks noChangeAspect="1" noChangeArrowheads="1"/>
          </p:cNvPicPr>
          <p:nvPr/>
        </p:nvPicPr>
        <p:blipFill>
          <a:blip r:embed="rId3" cstate="print"/>
          <a:srcRect t="2361" b="3935"/>
          <a:stretch>
            <a:fillRect/>
          </a:stretch>
        </p:blipFill>
        <p:spPr bwMode="auto">
          <a:xfrm>
            <a:off x="0" y="1600772"/>
            <a:ext cx="9562055" cy="5040000"/>
          </a:xfrm>
          <a:prstGeom prst="rect">
            <a:avLst/>
          </a:prstGeom>
          <a:noFill/>
        </p:spPr>
      </p:pic>
      <p:sp>
        <p:nvSpPr>
          <p:cNvPr id="38" name="직사각형 37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26518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상세 화면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00789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0307" y="901383"/>
            <a:ext cx="682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카테고리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검색어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검색 결과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Picture 3" descr="C:\Users\배지현\Desktop\자바팀플\poin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4507937">
            <a:off x="3105453" y="2206546"/>
            <a:ext cx="874522" cy="974975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64" y="3480552"/>
            <a:ext cx="8453073" cy="201263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41671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sijin\Pictures\categorySearch1.png"/>
          <p:cNvPicPr>
            <a:picLocks noChangeAspect="1" noChangeArrowheads="1"/>
          </p:cNvPicPr>
          <p:nvPr/>
        </p:nvPicPr>
        <p:blipFill>
          <a:blip r:embed="rId3" cstate="print"/>
          <a:srcRect t="2361" b="3935"/>
          <a:stretch>
            <a:fillRect/>
          </a:stretch>
        </p:blipFill>
        <p:spPr bwMode="auto">
          <a:xfrm>
            <a:off x="0" y="1600772"/>
            <a:ext cx="9562055" cy="5040000"/>
          </a:xfrm>
          <a:prstGeom prst="rect">
            <a:avLst/>
          </a:prstGeom>
          <a:noFill/>
        </p:spPr>
      </p:pic>
      <p:sp>
        <p:nvSpPr>
          <p:cNvPr id="38" name="직사각형 37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26518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상세 화면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00789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0307" y="901383"/>
            <a:ext cx="682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카테고리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검색어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검색 결과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Picture 3" descr="C:\Users\배지현\Desktop\자바팀플\poin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8677334">
            <a:off x="4167275" y="2793158"/>
            <a:ext cx="874522" cy="974975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64" y="3480551"/>
            <a:ext cx="8234631" cy="201263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854849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sijin\Pictures\search1.png"/>
          <p:cNvPicPr>
            <a:picLocks noChangeAspect="1" noChangeArrowheads="1"/>
          </p:cNvPicPr>
          <p:nvPr/>
        </p:nvPicPr>
        <p:blipFill>
          <a:blip r:embed="rId3" cstate="print"/>
          <a:srcRect t="2485" b="3812"/>
          <a:stretch>
            <a:fillRect/>
          </a:stretch>
        </p:blipFill>
        <p:spPr bwMode="auto">
          <a:xfrm>
            <a:off x="0" y="1599911"/>
            <a:ext cx="9562055" cy="5040000"/>
          </a:xfrm>
          <a:prstGeom prst="rect">
            <a:avLst/>
          </a:prstGeom>
          <a:noFill/>
        </p:spPr>
      </p:pic>
      <p:sp>
        <p:nvSpPr>
          <p:cNvPr id="38" name="직사각형 37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26518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상세 화면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00789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0307" y="901383"/>
            <a:ext cx="682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카테고리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검색어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검색 결과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설명선 1 9"/>
          <p:cNvSpPr/>
          <p:nvPr/>
        </p:nvSpPr>
        <p:spPr>
          <a:xfrm>
            <a:off x="7620000" y="757382"/>
            <a:ext cx="4433455" cy="4322618"/>
          </a:xfrm>
          <a:prstGeom prst="borderCallout1">
            <a:avLst>
              <a:gd name="adj1" fmla="val 48750"/>
              <a:gd name="adj2" fmla="val -375"/>
              <a:gd name="adj3" fmla="val 56751"/>
              <a:gd name="adj4" fmla="val -1301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smtClean="0"/>
              <a:t>정렬방식은 카테고리 검색 결과와 동일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200" dirty="0" err="1" smtClean="0">
                <a:solidFill>
                  <a:srgbClr val="C00000"/>
                </a:solidFill>
              </a:rPr>
              <a:t>pstmt</a:t>
            </a:r>
            <a:r>
              <a:rPr lang="en-US" altLang="ko-KR" sz="1200" dirty="0" smtClean="0">
                <a:solidFill>
                  <a:srgbClr val="C00000"/>
                </a:solidFill>
              </a:rPr>
              <a:t>=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conn.prepareStatement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r>
              <a:rPr lang="en-US" altLang="ko-KR" sz="1200" dirty="0" smtClean="0">
                <a:solidFill>
                  <a:srgbClr val="C00000"/>
                </a:solidFill>
              </a:rPr>
              <a:t>("select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p_code</a:t>
            </a:r>
            <a:r>
              <a:rPr lang="en-US" altLang="ko-KR" sz="1200" dirty="0" smtClean="0">
                <a:solidFill>
                  <a:srgbClr val="C00000"/>
                </a:solidFill>
              </a:rPr>
              <a:t>,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p_name</a:t>
            </a:r>
            <a:r>
              <a:rPr lang="en-US" altLang="ko-KR" sz="1200" dirty="0" smtClean="0">
                <a:solidFill>
                  <a:srgbClr val="C00000"/>
                </a:solidFill>
              </a:rPr>
              <a:t>,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price_start</a:t>
            </a:r>
            <a:r>
              <a:rPr lang="en-US" altLang="ko-KR" sz="1200" dirty="0" smtClean="0">
                <a:solidFill>
                  <a:srgbClr val="C00000"/>
                </a:solidFill>
              </a:rPr>
              <a:t>,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price_immediate</a:t>
            </a:r>
            <a:r>
              <a:rPr lang="en-US" altLang="ko-KR" sz="1200" dirty="0" smtClean="0">
                <a:solidFill>
                  <a:srgbClr val="C00000"/>
                </a:solidFill>
              </a:rPr>
              <a:t>,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price_bid</a:t>
            </a:r>
            <a:r>
              <a:rPr lang="en-US" altLang="ko-KR" sz="1200" dirty="0" smtClean="0">
                <a:solidFill>
                  <a:srgbClr val="C00000"/>
                </a:solidFill>
              </a:rPr>
              <a:t>, category1, category2,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due_date</a:t>
            </a:r>
            <a:r>
              <a:rPr lang="en-US" altLang="ko-KR" sz="1200" dirty="0" smtClean="0">
                <a:solidFill>
                  <a:srgbClr val="C00000"/>
                </a:solidFill>
              </a:rPr>
              <a:t>,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reg_date</a:t>
            </a:r>
            <a:r>
              <a:rPr lang="en-US" altLang="ko-KR" sz="1200" dirty="0" smtClean="0">
                <a:solidFill>
                  <a:srgbClr val="C00000"/>
                </a:solidFill>
              </a:rPr>
              <a:t>,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p_id</a:t>
            </a:r>
            <a:r>
              <a:rPr lang="en-US" altLang="ko-KR" sz="1200" dirty="0" smtClean="0">
                <a:solidFill>
                  <a:srgbClr val="C00000"/>
                </a:solidFill>
              </a:rPr>
              <a:t>,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p_img</a:t>
            </a:r>
            <a:r>
              <a:rPr lang="en-US" altLang="ko-KR" sz="1200" dirty="0" smtClean="0">
                <a:solidFill>
                  <a:srgbClr val="C00000"/>
                </a:solidFill>
              </a:rPr>
              <a:t>, content,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bid_count</a:t>
            </a:r>
            <a:r>
              <a:rPr lang="en-US" altLang="ko-KR" sz="1200" dirty="0" smtClean="0">
                <a:solidFill>
                  <a:srgbClr val="C00000"/>
                </a:solidFill>
              </a:rPr>
              <a:t>,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p_end</a:t>
            </a:r>
            <a:r>
              <a:rPr lang="en-US" altLang="ko-KR" sz="1200" dirty="0" smtClean="0">
                <a:solidFill>
                  <a:srgbClr val="C00000"/>
                </a:solidFill>
              </a:rPr>
              <a:t>, r from (select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p_code</a:t>
            </a:r>
            <a:r>
              <a:rPr lang="en-US" altLang="ko-KR" sz="1200" dirty="0" smtClean="0">
                <a:solidFill>
                  <a:srgbClr val="C00000"/>
                </a:solidFill>
              </a:rPr>
              <a:t>,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p_name</a:t>
            </a:r>
            <a:r>
              <a:rPr lang="en-US" altLang="ko-KR" sz="1200" dirty="0" smtClean="0">
                <a:solidFill>
                  <a:srgbClr val="C00000"/>
                </a:solidFill>
              </a:rPr>
              <a:t>,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price_start</a:t>
            </a:r>
            <a:r>
              <a:rPr lang="en-US" altLang="ko-KR" sz="1200" dirty="0" smtClean="0">
                <a:solidFill>
                  <a:srgbClr val="C00000"/>
                </a:solidFill>
              </a:rPr>
              <a:t>,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price_immediate</a:t>
            </a:r>
            <a:r>
              <a:rPr lang="en-US" altLang="ko-KR" sz="1200" dirty="0" smtClean="0">
                <a:solidFill>
                  <a:srgbClr val="C00000"/>
                </a:solidFill>
              </a:rPr>
              <a:t>,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price_bid</a:t>
            </a:r>
            <a:r>
              <a:rPr lang="en-US" altLang="ko-KR" sz="1200" dirty="0" smtClean="0">
                <a:solidFill>
                  <a:srgbClr val="C00000"/>
                </a:solidFill>
              </a:rPr>
              <a:t>, category1, category2,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due_date</a:t>
            </a:r>
            <a:r>
              <a:rPr lang="en-US" altLang="ko-KR" sz="1200" dirty="0" smtClean="0">
                <a:solidFill>
                  <a:srgbClr val="C00000"/>
                </a:solidFill>
              </a:rPr>
              <a:t>,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reg_date</a:t>
            </a:r>
            <a:r>
              <a:rPr lang="en-US" altLang="ko-KR" sz="1200" dirty="0" smtClean="0">
                <a:solidFill>
                  <a:srgbClr val="C00000"/>
                </a:solidFill>
              </a:rPr>
              <a:t>,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p_id</a:t>
            </a:r>
            <a:r>
              <a:rPr lang="en-US" altLang="ko-KR" sz="1200" dirty="0" smtClean="0">
                <a:solidFill>
                  <a:srgbClr val="C00000"/>
                </a:solidFill>
              </a:rPr>
              <a:t>,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p_img</a:t>
            </a:r>
            <a:r>
              <a:rPr lang="en-US" altLang="ko-KR" sz="1200" dirty="0" smtClean="0">
                <a:solidFill>
                  <a:srgbClr val="C00000"/>
                </a:solidFill>
              </a:rPr>
              <a:t>, content,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bid_count</a:t>
            </a:r>
            <a:r>
              <a:rPr lang="en-US" altLang="ko-KR" sz="1200" dirty="0" smtClean="0">
                <a:solidFill>
                  <a:srgbClr val="C00000"/>
                </a:solidFill>
              </a:rPr>
              <a:t>,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p_end</a:t>
            </a:r>
            <a:r>
              <a:rPr lang="en-US" altLang="ko-KR" sz="1200" dirty="0" smtClean="0">
                <a:solidFill>
                  <a:srgbClr val="C00000"/>
                </a:solidFill>
              </a:rPr>
              <a:t>,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rownum</a:t>
            </a:r>
            <a:r>
              <a:rPr lang="en-US" altLang="ko-KR" sz="1200" dirty="0" smtClean="0">
                <a:solidFill>
                  <a:srgbClr val="C00000"/>
                </a:solidFill>
              </a:rPr>
              <a:t> r from (select * from products where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p_name</a:t>
            </a:r>
            <a:r>
              <a:rPr lang="en-US" altLang="ko-KR" sz="1200" dirty="0" smtClean="0">
                <a:solidFill>
                  <a:srgbClr val="C00000"/>
                </a:solidFill>
              </a:rPr>
              <a:t> like ? or content like ? order by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p_end</a:t>
            </a:r>
            <a:r>
              <a:rPr lang="en-US" altLang="ko-KR" sz="1200" dirty="0" smtClean="0">
                <a:solidFill>
                  <a:srgbClr val="C00000"/>
                </a:solidFill>
              </a:rPr>
              <a:t>,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reg_date</a:t>
            </a:r>
            <a:r>
              <a:rPr lang="en-US" altLang="ko-KR" sz="1200" dirty="0" smtClean="0">
                <a:solidFill>
                  <a:srgbClr val="C00000"/>
                </a:solidFill>
              </a:rPr>
              <a:t>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desc</a:t>
            </a:r>
            <a:r>
              <a:rPr lang="en-US" altLang="ko-KR" sz="1200" dirty="0" smtClean="0">
                <a:solidFill>
                  <a:srgbClr val="C00000"/>
                </a:solidFill>
              </a:rPr>
              <a:t>)) where r &gt;= ? and r &lt;= ? ");</a:t>
            </a:r>
          </a:p>
          <a:p>
            <a:endParaRPr lang="ko-KR" altLang="en-US" sz="1200" dirty="0" smtClean="0">
              <a:solidFill>
                <a:srgbClr val="C00000"/>
              </a:solidFill>
            </a:endParaRPr>
          </a:p>
          <a:p>
            <a:r>
              <a:rPr lang="en-US" altLang="ko-KR" sz="1200" dirty="0" err="1" smtClean="0">
                <a:solidFill>
                  <a:srgbClr val="C00000"/>
                </a:solidFill>
              </a:rPr>
              <a:t>pstmt.setString</a:t>
            </a:r>
            <a:r>
              <a:rPr lang="en-US" altLang="ko-KR" sz="1200" dirty="0" smtClean="0">
                <a:solidFill>
                  <a:srgbClr val="C00000"/>
                </a:solidFill>
              </a:rPr>
              <a:t>(1, "%"+word+"%");</a:t>
            </a:r>
          </a:p>
          <a:p>
            <a:r>
              <a:rPr lang="en-US" altLang="ko-KR" sz="1200" dirty="0" err="1" smtClean="0">
                <a:solidFill>
                  <a:srgbClr val="C00000"/>
                </a:solidFill>
              </a:rPr>
              <a:t>pstmt.setString</a:t>
            </a:r>
            <a:r>
              <a:rPr lang="en-US" altLang="ko-KR" sz="1200" dirty="0" smtClean="0">
                <a:solidFill>
                  <a:srgbClr val="C00000"/>
                </a:solidFill>
              </a:rPr>
              <a:t>(2, "%"+word+"%");</a:t>
            </a:r>
          </a:p>
          <a:p>
            <a:r>
              <a:rPr lang="en-US" altLang="ko-KR" sz="1200" dirty="0" err="1" smtClean="0">
                <a:solidFill>
                  <a:srgbClr val="C00000"/>
                </a:solidFill>
              </a:rPr>
              <a:t>pstmt.setInt</a:t>
            </a:r>
            <a:r>
              <a:rPr lang="en-US" altLang="ko-KR" sz="1200" dirty="0" smtClean="0">
                <a:solidFill>
                  <a:srgbClr val="C00000"/>
                </a:solidFill>
              </a:rPr>
              <a:t>(3, start);</a:t>
            </a:r>
          </a:p>
          <a:p>
            <a:r>
              <a:rPr lang="en-US" altLang="ko-KR" sz="1200" dirty="0" err="1" smtClean="0">
                <a:solidFill>
                  <a:srgbClr val="C00000"/>
                </a:solidFill>
              </a:rPr>
              <a:t>pstmt.setInt</a:t>
            </a:r>
            <a:r>
              <a:rPr lang="en-US" altLang="ko-KR" sz="1200" dirty="0" smtClean="0">
                <a:solidFill>
                  <a:srgbClr val="C00000"/>
                </a:solidFill>
              </a:rPr>
              <a:t>(4, end);</a:t>
            </a:r>
          </a:p>
          <a:p>
            <a:r>
              <a:rPr lang="en-US" altLang="ko-KR" sz="1200" dirty="0" err="1" smtClean="0">
                <a:solidFill>
                  <a:srgbClr val="C00000"/>
                </a:solidFill>
              </a:rPr>
              <a:t>rs</a:t>
            </a:r>
            <a:r>
              <a:rPr lang="en-US" altLang="ko-KR" sz="1200" dirty="0" smtClean="0">
                <a:solidFill>
                  <a:srgbClr val="C00000"/>
                </a:solidFill>
              </a:rPr>
              <a:t>=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pstmt.executeQuery</a:t>
            </a:r>
            <a:r>
              <a:rPr lang="en-US" altLang="ko-KR" sz="1200" dirty="0" smtClean="0">
                <a:solidFill>
                  <a:srgbClr val="C00000"/>
                </a:solidFill>
              </a:rPr>
              <a:t>();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카테고리 검색 결과와 </a:t>
            </a:r>
            <a:r>
              <a:rPr lang="en-US" altLang="ko-KR" sz="1200" dirty="0" err="1" smtClean="0"/>
              <a:t>sql</a:t>
            </a:r>
            <a:r>
              <a:rPr lang="ko-KR" altLang="en-US" sz="1200" dirty="0" smtClean="0"/>
              <a:t>문은 거의 동일하나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err="1" smtClean="0"/>
              <a:t>검색어를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word</a:t>
            </a:r>
            <a:r>
              <a:rPr lang="ko-KR" altLang="en-US" sz="1200" dirty="0" smtClean="0"/>
              <a:t>로 받아와서 상품명과 상세 내용에</a:t>
            </a:r>
            <a:endParaRPr lang="en-US" altLang="ko-KR" sz="1200" dirty="0" smtClean="0"/>
          </a:p>
          <a:p>
            <a:r>
              <a:rPr lang="ko-KR" altLang="en-US" sz="1200" dirty="0" smtClean="0"/>
              <a:t>포함되는 단어가 있는지 검색하여 출력</a:t>
            </a:r>
            <a:endParaRPr lang="en-US" altLang="ko-KR" sz="1200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4283241" y="2518611"/>
            <a:ext cx="288759" cy="176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68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8" y="1618045"/>
            <a:ext cx="10308057" cy="4646342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26518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상세 화면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00789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40307" y="901383"/>
            <a:ext cx="682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상품 상세보기 페이지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입찰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Picture 3" descr="C:\Users\배지현\Desktop\자바팀플\poin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305935">
            <a:off x="6524197" y="5253836"/>
            <a:ext cx="874522" cy="974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7098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5301"/>
            <a:ext cx="12192000" cy="410171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26518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상세 화면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00789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40307" y="901383"/>
            <a:ext cx="682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상품 상세보기 페이지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입찰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263" y="5007261"/>
            <a:ext cx="4391638" cy="971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설명선 1 7"/>
          <p:cNvSpPr/>
          <p:nvPr/>
        </p:nvSpPr>
        <p:spPr>
          <a:xfrm>
            <a:off x="6310145" y="998912"/>
            <a:ext cx="5447608" cy="2552772"/>
          </a:xfrm>
          <a:prstGeom prst="borderCallout1">
            <a:avLst>
              <a:gd name="adj1" fmla="val 48750"/>
              <a:gd name="adj2" fmla="val -375"/>
              <a:gd name="adj3" fmla="val 167521"/>
              <a:gd name="adj4" fmla="val -2087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smtClean="0"/>
              <a:t>입찰 테이블 </a:t>
            </a:r>
            <a:r>
              <a:rPr lang="en-US" altLang="ko-KR" sz="1400" dirty="0" smtClean="0"/>
              <a:t>insert</a:t>
            </a:r>
          </a:p>
          <a:p>
            <a:endParaRPr lang="en-US" altLang="ko-KR" sz="1400" dirty="0" smtClean="0"/>
          </a:p>
          <a:p>
            <a:r>
              <a:rPr lang="en-US" altLang="ko-KR" sz="1400" dirty="0" err="1" smtClean="0"/>
              <a:t>sb.append</a:t>
            </a:r>
            <a:r>
              <a:rPr lang="en-US" altLang="ko-KR" sz="1400" dirty="0"/>
              <a:t>("INSERT INTO BID(</a:t>
            </a:r>
            <a:r>
              <a:rPr lang="en-US" altLang="ko-KR" sz="1400" dirty="0" err="1"/>
              <a:t>b_id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b_code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price_bid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reg_date</a:t>
            </a:r>
            <a:r>
              <a:rPr lang="en-US" altLang="ko-KR" sz="1400" dirty="0"/>
              <a:t>)");</a:t>
            </a:r>
          </a:p>
          <a:p>
            <a:r>
              <a:rPr lang="en-US" altLang="ko-KR" sz="1400" dirty="0" err="1"/>
              <a:t>sb.append</a:t>
            </a:r>
            <a:r>
              <a:rPr lang="en-US" altLang="ko-KR" sz="1400" dirty="0"/>
              <a:t>(" VALUES(?, ?, ?, ?)");</a:t>
            </a:r>
          </a:p>
          <a:p>
            <a:endParaRPr lang="ko-KR" altLang="en-US" sz="1400" dirty="0"/>
          </a:p>
          <a:p>
            <a:r>
              <a:rPr lang="en-US" altLang="ko-KR" sz="1400" dirty="0" err="1"/>
              <a:t>pstmt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conn.prepareStatement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sb.toString</a:t>
            </a:r>
            <a:r>
              <a:rPr lang="en-US" altLang="ko-KR" sz="1400" dirty="0"/>
              <a:t>());</a:t>
            </a:r>
          </a:p>
          <a:p>
            <a:endParaRPr lang="ko-KR" altLang="en-US" sz="1400" dirty="0"/>
          </a:p>
          <a:p>
            <a:r>
              <a:rPr lang="en-US" altLang="ko-KR" sz="1400" dirty="0" err="1"/>
              <a:t>pstmt.setString</a:t>
            </a:r>
            <a:r>
              <a:rPr lang="en-US" altLang="ko-KR" sz="1400" dirty="0"/>
              <a:t>(1, </a:t>
            </a:r>
            <a:r>
              <a:rPr lang="en-US" altLang="ko-KR" sz="1400" dirty="0" err="1"/>
              <a:t>vo.getB_id</a:t>
            </a:r>
            <a:r>
              <a:rPr lang="en-US" altLang="ko-KR" sz="1400" dirty="0"/>
              <a:t>());</a:t>
            </a:r>
          </a:p>
          <a:p>
            <a:r>
              <a:rPr lang="en-US" altLang="ko-KR" sz="1400" dirty="0" err="1"/>
              <a:t>pstmt.setString</a:t>
            </a:r>
            <a:r>
              <a:rPr lang="en-US" altLang="ko-KR" sz="1400" dirty="0"/>
              <a:t>(2, </a:t>
            </a:r>
            <a:r>
              <a:rPr lang="en-US" altLang="ko-KR" sz="1400" dirty="0" err="1"/>
              <a:t>vo.getB_code</a:t>
            </a:r>
            <a:r>
              <a:rPr lang="en-US" altLang="ko-KR" sz="1400" dirty="0"/>
              <a:t>());</a:t>
            </a:r>
          </a:p>
          <a:p>
            <a:r>
              <a:rPr lang="en-US" altLang="ko-KR" sz="1400" dirty="0" err="1"/>
              <a:t>pstmt.setLong</a:t>
            </a:r>
            <a:r>
              <a:rPr lang="en-US" altLang="ko-KR" sz="1400" dirty="0"/>
              <a:t>(3, </a:t>
            </a:r>
            <a:r>
              <a:rPr lang="en-US" altLang="ko-KR" sz="1400" dirty="0" err="1"/>
              <a:t>vo.getPrice_bid</a:t>
            </a:r>
            <a:r>
              <a:rPr lang="en-US" altLang="ko-KR" sz="1400" dirty="0"/>
              <a:t>());</a:t>
            </a:r>
          </a:p>
          <a:p>
            <a:r>
              <a:rPr lang="en-US" altLang="ko-KR" sz="1400" dirty="0" err="1"/>
              <a:t>pstmt.setTimestamp</a:t>
            </a:r>
            <a:r>
              <a:rPr lang="en-US" altLang="ko-KR" sz="1400" dirty="0"/>
              <a:t>(4, </a:t>
            </a:r>
            <a:r>
              <a:rPr lang="en-US" altLang="ko-KR" sz="1400" dirty="0" err="1"/>
              <a:t>vo.getReg_date</a:t>
            </a:r>
            <a:r>
              <a:rPr lang="en-US" altLang="ko-KR" sz="1400" dirty="0"/>
              <a:t>());</a:t>
            </a:r>
          </a:p>
          <a:p>
            <a:r>
              <a:rPr lang="en-US" altLang="ko-KR" sz="1400" dirty="0" err="1"/>
              <a:t>pstmt.executeUpdate</a:t>
            </a:r>
            <a:r>
              <a:rPr lang="en-US" altLang="ko-KR" sz="1400" dirty="0"/>
              <a:t>();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1" name="설명선 1 10"/>
          <p:cNvSpPr/>
          <p:nvPr/>
        </p:nvSpPr>
        <p:spPr>
          <a:xfrm>
            <a:off x="6288082" y="998912"/>
            <a:ext cx="5447608" cy="2552772"/>
          </a:xfrm>
          <a:prstGeom prst="borderCallout1">
            <a:avLst>
              <a:gd name="adj1" fmla="val 48750"/>
              <a:gd name="adj2" fmla="val -375"/>
              <a:gd name="adj3" fmla="val 187222"/>
              <a:gd name="adj4" fmla="val -2590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smtClean="0"/>
              <a:t>상품 테이블 </a:t>
            </a:r>
            <a:r>
              <a:rPr lang="en-US" altLang="ko-KR" sz="1400" dirty="0" smtClean="0"/>
              <a:t>update</a:t>
            </a:r>
          </a:p>
          <a:p>
            <a:endParaRPr lang="en-US" altLang="ko-KR" sz="1400" dirty="0" smtClean="0"/>
          </a:p>
          <a:p>
            <a:r>
              <a:rPr lang="en-US" altLang="ko-KR" sz="1400" dirty="0" err="1"/>
              <a:t>sb.append</a:t>
            </a:r>
            <a:r>
              <a:rPr lang="en-US" altLang="ko-KR" sz="1400" dirty="0"/>
              <a:t>("UPDATE PRODUCTS ");</a:t>
            </a:r>
          </a:p>
          <a:p>
            <a:r>
              <a:rPr lang="en-US" altLang="ko-KR" sz="1400" dirty="0" err="1" smtClean="0"/>
              <a:t>sb.append</a:t>
            </a:r>
            <a:r>
              <a:rPr lang="en-US" altLang="ko-KR" sz="1400" dirty="0"/>
              <a:t>("SET PRICE_BID = ?, BID_COUNT = </a:t>
            </a:r>
            <a:r>
              <a:rPr lang="en-US" altLang="ko-KR" sz="1400" dirty="0" smtClean="0"/>
              <a:t>BID_COUNT+1 ”); </a:t>
            </a:r>
            <a:r>
              <a:rPr lang="en-US" altLang="ko-KR" sz="1400" dirty="0" err="1" smtClean="0"/>
              <a:t>sb.append</a:t>
            </a:r>
            <a:r>
              <a:rPr lang="en-US" altLang="ko-KR" sz="1400" dirty="0" smtClean="0"/>
              <a:t>(“WHERE </a:t>
            </a:r>
            <a:r>
              <a:rPr lang="en-US" altLang="ko-KR" sz="1400" dirty="0"/>
              <a:t>P_CODE = ?");</a:t>
            </a:r>
          </a:p>
          <a:p>
            <a:r>
              <a:rPr lang="ko-KR" altLang="en-US" sz="1400" dirty="0"/>
              <a:t>            </a:t>
            </a:r>
          </a:p>
          <a:p>
            <a:r>
              <a:rPr lang="en-US" altLang="ko-KR" sz="1400" dirty="0" err="1" smtClean="0"/>
              <a:t>pstmt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conn.prepareStatement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sb.toString</a:t>
            </a:r>
            <a:r>
              <a:rPr lang="en-US" altLang="ko-KR" sz="1400" dirty="0"/>
              <a:t>());</a:t>
            </a:r>
          </a:p>
          <a:p>
            <a:r>
              <a:rPr lang="en-US" altLang="ko-KR" sz="1400" dirty="0" err="1" smtClean="0"/>
              <a:t>pstmt.setLong</a:t>
            </a:r>
            <a:r>
              <a:rPr lang="en-US" altLang="ko-KR" sz="1400" dirty="0" smtClean="0"/>
              <a:t>(1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price_bid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err="1" smtClean="0"/>
              <a:t>pstmt.setString</a:t>
            </a:r>
            <a:r>
              <a:rPr lang="en-US" altLang="ko-KR" sz="1400" dirty="0" smtClean="0"/>
              <a:t>(2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b_code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err="1" smtClean="0"/>
              <a:t>pstmt.executeUpdate</a:t>
            </a:r>
            <a:r>
              <a:rPr lang="en-US" altLang="ko-KR" sz="1400" dirty="0"/>
              <a:t>();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67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6035351" y="2851017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035350" y="3553842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035352" y="4209370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112752" y="1213748"/>
            <a:ext cx="4269" cy="1497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112753" y="3146719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096985" y="3849544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48817" y="2637177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프로젝트 개요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77470" y="4051862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C2C2C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구조도</a:t>
            </a:r>
            <a:endParaRPr lang="ko-KR" altLang="en-US" sz="2400" b="1" dirty="0">
              <a:solidFill>
                <a:srgbClr val="C2C2C2"/>
              </a:solidFill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04" y="1506814"/>
            <a:ext cx="712250" cy="50276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343809" y="3350032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C2C2C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DB </a:t>
            </a:r>
            <a:r>
              <a:rPr lang="ko-KR" altLang="en-US" sz="2400" b="1" dirty="0" smtClean="0">
                <a:solidFill>
                  <a:srgbClr val="C2C2C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설계</a:t>
            </a:r>
          </a:p>
        </p:txBody>
      </p:sp>
      <p:sp>
        <p:nvSpPr>
          <p:cNvPr id="41" name="타원 40"/>
          <p:cNvSpPr/>
          <p:nvPr/>
        </p:nvSpPr>
        <p:spPr>
          <a:xfrm>
            <a:off x="6045864" y="4818971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6107497" y="4459145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6056376" y="5428571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6118009" y="5068745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139028" y="5701665"/>
            <a:ext cx="9524" cy="1156335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387382" y="4692747"/>
            <a:ext cx="388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C2C2C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상세 화면</a:t>
            </a:r>
            <a:endParaRPr lang="ko-KR" altLang="en-US" sz="2400" b="1" dirty="0">
              <a:solidFill>
                <a:srgbClr val="C2C2C2"/>
              </a:solidFill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4272" y="5337527"/>
            <a:ext cx="388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C2C2C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시연</a:t>
            </a:r>
            <a:endParaRPr lang="ko-KR" altLang="en-US" sz="2400" b="1" dirty="0">
              <a:solidFill>
                <a:srgbClr val="C2C2C2"/>
              </a:solidFill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541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5" y="1492197"/>
            <a:ext cx="12146070" cy="5306165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26518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상세 화면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00789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40307" y="901383"/>
            <a:ext cx="682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상품 상세보기 페이지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입찰이력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Picture 3" descr="C:\Users\배지현\Desktop\자바팀플\poin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7893711">
            <a:off x="8878808" y="4158113"/>
            <a:ext cx="874522" cy="974975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6694674" y="3415969"/>
            <a:ext cx="1742536" cy="3278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703080" y="4465701"/>
            <a:ext cx="1275618" cy="359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3208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26518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상세 화면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00789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40307" y="901383"/>
            <a:ext cx="682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상품 상세보기 페이지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입찰이력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6626" y="1726896"/>
            <a:ext cx="12203083" cy="4058762"/>
            <a:chOff x="-16626" y="1726896"/>
            <a:chExt cx="12203083" cy="405876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"/>
            <a:stretch/>
          </p:blipFill>
          <p:spPr>
            <a:xfrm>
              <a:off x="0" y="1726896"/>
              <a:ext cx="12158749" cy="326756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" r="2517"/>
            <a:stretch/>
          </p:blipFill>
          <p:spPr>
            <a:xfrm>
              <a:off x="-16626" y="4953752"/>
              <a:ext cx="12203083" cy="8319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84536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5" y="1492197"/>
            <a:ext cx="12146070" cy="5306165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26518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상세 화면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00789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40307" y="901383"/>
            <a:ext cx="682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상품 상세보기 페이지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즉시구매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Picture 3" descr="C:\Users\배지현\Desktop\자바팀플\poin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582213">
            <a:off x="8324522" y="5776661"/>
            <a:ext cx="874522" cy="974975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681" y="1492197"/>
            <a:ext cx="4210638" cy="1390844"/>
          </a:xfrm>
          <a:prstGeom prst="rect">
            <a:avLst/>
          </a:prstGeom>
        </p:spPr>
      </p:pic>
      <p:pic>
        <p:nvPicPr>
          <p:cNvPr id="11" name="Picture 3" descr="C:\Users\배지현\Desktop\자바팀플\poin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582213">
            <a:off x="6826180" y="2524702"/>
            <a:ext cx="874522" cy="974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96002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26518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상세 화면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00789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40307" y="901383"/>
            <a:ext cx="682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상품 상세보기 페이지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즉시구매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62" y="2839588"/>
            <a:ext cx="4391638" cy="1009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설명선 1 11"/>
          <p:cNvSpPr/>
          <p:nvPr/>
        </p:nvSpPr>
        <p:spPr>
          <a:xfrm>
            <a:off x="5668134" y="1363047"/>
            <a:ext cx="6438042" cy="3666153"/>
          </a:xfrm>
          <a:prstGeom prst="borderCallout1">
            <a:avLst>
              <a:gd name="adj1" fmla="val 49913"/>
              <a:gd name="adj2" fmla="val 131"/>
              <a:gd name="adj3" fmla="val 50540"/>
              <a:gd name="adj4" fmla="val -6442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smtClean="0"/>
              <a:t>입찰 테이블 </a:t>
            </a:r>
            <a:r>
              <a:rPr lang="en-US" altLang="ko-KR" sz="1400" dirty="0" smtClean="0"/>
              <a:t>insert</a:t>
            </a:r>
          </a:p>
          <a:p>
            <a:r>
              <a:rPr lang="en-US" altLang="ko-KR" sz="1400" dirty="0" err="1">
                <a:solidFill>
                  <a:srgbClr val="FF0000"/>
                </a:solidFill>
              </a:rPr>
              <a:t>sb.append</a:t>
            </a:r>
            <a:r>
              <a:rPr lang="en-US" altLang="ko-KR" sz="1400" dirty="0">
                <a:solidFill>
                  <a:srgbClr val="FF0000"/>
                </a:solidFill>
              </a:rPr>
              <a:t>("INSERT INTO BID(</a:t>
            </a:r>
            <a:r>
              <a:rPr lang="en-US" altLang="ko-KR" sz="1400" dirty="0" err="1">
                <a:solidFill>
                  <a:srgbClr val="FF0000"/>
                </a:solidFill>
              </a:rPr>
              <a:t>b_id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en-US" altLang="ko-KR" sz="1400" dirty="0" err="1">
                <a:solidFill>
                  <a:srgbClr val="FF0000"/>
                </a:solidFill>
              </a:rPr>
              <a:t>b_code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en-US" altLang="ko-KR" sz="1400" dirty="0" err="1">
                <a:solidFill>
                  <a:srgbClr val="FF0000"/>
                </a:solidFill>
              </a:rPr>
              <a:t>price_bid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en-US" altLang="ko-KR" sz="1400" dirty="0" err="1">
                <a:solidFill>
                  <a:srgbClr val="FF0000"/>
                </a:solidFill>
              </a:rPr>
              <a:t>reg_date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en-US" altLang="ko-KR" sz="1400" dirty="0" err="1">
                <a:solidFill>
                  <a:srgbClr val="FF0000"/>
                </a:solidFill>
              </a:rPr>
              <a:t>bid_success</a:t>
            </a:r>
            <a:r>
              <a:rPr lang="en-US" altLang="ko-KR" sz="1400" dirty="0">
                <a:solidFill>
                  <a:srgbClr val="FF0000"/>
                </a:solidFill>
              </a:rPr>
              <a:t>)");</a:t>
            </a:r>
          </a:p>
          <a:p>
            <a:r>
              <a:rPr lang="en-US" altLang="ko-KR" sz="1400" dirty="0" err="1">
                <a:solidFill>
                  <a:srgbClr val="FF0000"/>
                </a:solidFill>
              </a:rPr>
              <a:t>sb.append</a:t>
            </a:r>
            <a:r>
              <a:rPr lang="en-US" altLang="ko-KR" sz="1400" dirty="0">
                <a:solidFill>
                  <a:srgbClr val="FF0000"/>
                </a:solidFill>
              </a:rPr>
              <a:t>(" VALUES(?, ?, ?, ?, ?)");</a:t>
            </a:r>
          </a:p>
          <a:p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en-US" altLang="ko-KR" sz="1400" dirty="0" err="1">
                <a:solidFill>
                  <a:srgbClr val="FF0000"/>
                </a:solidFill>
              </a:rPr>
              <a:t>pstmt</a:t>
            </a:r>
            <a:r>
              <a:rPr lang="en-US" altLang="ko-KR" sz="1400" dirty="0">
                <a:solidFill>
                  <a:srgbClr val="FF0000"/>
                </a:solidFill>
              </a:rPr>
              <a:t> = </a:t>
            </a:r>
            <a:r>
              <a:rPr lang="en-US" altLang="ko-KR" sz="1400" dirty="0" err="1">
                <a:solidFill>
                  <a:srgbClr val="FF0000"/>
                </a:solidFill>
              </a:rPr>
              <a:t>conn.prepareStatement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sb.toString</a:t>
            </a:r>
            <a:r>
              <a:rPr lang="en-US" altLang="ko-KR" sz="1400" dirty="0" smtClean="0">
                <a:solidFill>
                  <a:srgbClr val="FF0000"/>
                </a:solidFill>
              </a:rPr>
              <a:t>());</a:t>
            </a:r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en-US" altLang="ko-KR" sz="1400" dirty="0" err="1">
                <a:solidFill>
                  <a:srgbClr val="FF0000"/>
                </a:solidFill>
              </a:rPr>
              <a:t>pstmt.setString</a:t>
            </a:r>
            <a:r>
              <a:rPr lang="en-US" altLang="ko-KR" sz="1400" dirty="0">
                <a:solidFill>
                  <a:srgbClr val="FF0000"/>
                </a:solidFill>
              </a:rPr>
              <a:t>(1, </a:t>
            </a:r>
            <a:r>
              <a:rPr lang="en-US" altLang="ko-KR" sz="1400" dirty="0" err="1">
                <a:solidFill>
                  <a:srgbClr val="FF0000"/>
                </a:solidFill>
              </a:rPr>
              <a:t>vo.getB_id</a:t>
            </a:r>
            <a:r>
              <a:rPr lang="en-US" altLang="ko-KR" sz="1400" dirty="0">
                <a:solidFill>
                  <a:srgbClr val="FF0000"/>
                </a:solidFill>
              </a:rPr>
              <a:t>());</a:t>
            </a:r>
          </a:p>
          <a:p>
            <a:r>
              <a:rPr lang="en-US" altLang="ko-KR" sz="1400" dirty="0" err="1">
                <a:solidFill>
                  <a:srgbClr val="FF0000"/>
                </a:solidFill>
              </a:rPr>
              <a:t>pstmt.setString</a:t>
            </a:r>
            <a:r>
              <a:rPr lang="en-US" altLang="ko-KR" sz="1400" dirty="0">
                <a:solidFill>
                  <a:srgbClr val="FF0000"/>
                </a:solidFill>
              </a:rPr>
              <a:t>(2, </a:t>
            </a:r>
            <a:r>
              <a:rPr lang="en-US" altLang="ko-KR" sz="1400" dirty="0" err="1">
                <a:solidFill>
                  <a:srgbClr val="FF0000"/>
                </a:solidFill>
              </a:rPr>
              <a:t>vo.getB_code</a:t>
            </a:r>
            <a:r>
              <a:rPr lang="en-US" altLang="ko-KR" sz="1400" dirty="0">
                <a:solidFill>
                  <a:srgbClr val="FF0000"/>
                </a:solidFill>
              </a:rPr>
              <a:t>());</a:t>
            </a:r>
          </a:p>
          <a:p>
            <a:r>
              <a:rPr lang="en-US" altLang="ko-KR" sz="1400" dirty="0" err="1">
                <a:solidFill>
                  <a:srgbClr val="FF0000"/>
                </a:solidFill>
              </a:rPr>
              <a:t>pstmt.setLong</a:t>
            </a:r>
            <a:r>
              <a:rPr lang="en-US" altLang="ko-KR" sz="1400" dirty="0">
                <a:solidFill>
                  <a:srgbClr val="FF0000"/>
                </a:solidFill>
              </a:rPr>
              <a:t>(3, </a:t>
            </a:r>
            <a:r>
              <a:rPr lang="en-US" altLang="ko-KR" sz="1400" dirty="0" err="1">
                <a:solidFill>
                  <a:srgbClr val="FF0000"/>
                </a:solidFill>
              </a:rPr>
              <a:t>vo.getPrice_bid</a:t>
            </a:r>
            <a:r>
              <a:rPr lang="en-US" altLang="ko-KR" sz="1400" dirty="0">
                <a:solidFill>
                  <a:srgbClr val="FF0000"/>
                </a:solidFill>
              </a:rPr>
              <a:t>());</a:t>
            </a:r>
          </a:p>
          <a:p>
            <a:r>
              <a:rPr lang="en-US" altLang="ko-KR" sz="1400" dirty="0" err="1">
                <a:solidFill>
                  <a:srgbClr val="FF0000"/>
                </a:solidFill>
              </a:rPr>
              <a:t>pstmt.setTimestamp</a:t>
            </a:r>
            <a:r>
              <a:rPr lang="en-US" altLang="ko-KR" sz="1400" dirty="0">
                <a:solidFill>
                  <a:srgbClr val="FF0000"/>
                </a:solidFill>
              </a:rPr>
              <a:t>(4, </a:t>
            </a:r>
            <a:r>
              <a:rPr lang="en-US" altLang="ko-KR" sz="1400" dirty="0" err="1">
                <a:solidFill>
                  <a:srgbClr val="FF0000"/>
                </a:solidFill>
              </a:rPr>
              <a:t>vo.getReg_date</a:t>
            </a:r>
            <a:r>
              <a:rPr lang="en-US" altLang="ko-KR" sz="1400" dirty="0">
                <a:solidFill>
                  <a:srgbClr val="FF0000"/>
                </a:solidFill>
              </a:rPr>
              <a:t>());</a:t>
            </a:r>
          </a:p>
          <a:p>
            <a:r>
              <a:rPr lang="en-US" altLang="ko-KR" sz="1400" dirty="0" err="1">
                <a:solidFill>
                  <a:srgbClr val="FF0000"/>
                </a:solidFill>
              </a:rPr>
              <a:t>pstmt.setString</a:t>
            </a:r>
            <a:r>
              <a:rPr lang="en-US" altLang="ko-KR" sz="1400" dirty="0">
                <a:solidFill>
                  <a:srgbClr val="FF0000"/>
                </a:solidFill>
              </a:rPr>
              <a:t>(5, "Y");</a:t>
            </a:r>
          </a:p>
          <a:p>
            <a:r>
              <a:rPr lang="en-US" altLang="ko-KR" sz="1400" dirty="0" err="1">
                <a:solidFill>
                  <a:srgbClr val="FF0000"/>
                </a:solidFill>
              </a:rPr>
              <a:t>pstmt.executeUpdate</a:t>
            </a:r>
            <a:r>
              <a:rPr lang="en-US" altLang="ko-KR" sz="1400" dirty="0" smtClean="0">
                <a:solidFill>
                  <a:srgbClr val="FF0000"/>
                </a:solidFill>
              </a:rPr>
              <a:t>();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즉시구매를 하는 경우 입찰과는 다르게 바로 낙찰이 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경매종료가 되므로 </a:t>
            </a:r>
            <a:endParaRPr lang="en-US" altLang="ko-KR" sz="1400" dirty="0" smtClean="0"/>
          </a:p>
          <a:p>
            <a:r>
              <a:rPr lang="ko-KR" altLang="en-US" sz="1400" dirty="0" smtClean="0"/>
              <a:t>낙찰 여부를 나타내는 </a:t>
            </a:r>
            <a:r>
              <a:rPr lang="en-US" altLang="ko-KR" sz="1400" dirty="0" err="1" smtClean="0"/>
              <a:t>Bid_succes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‘Y’</a:t>
            </a:r>
            <a:r>
              <a:rPr lang="ko-KR" altLang="en-US" sz="1400" dirty="0" smtClean="0"/>
              <a:t>로 </a:t>
            </a:r>
            <a:r>
              <a:rPr lang="en-US" altLang="ko-KR" sz="1400" dirty="0" smtClean="0"/>
              <a:t>insert</a:t>
            </a:r>
          </a:p>
        </p:txBody>
      </p:sp>
      <p:sp>
        <p:nvSpPr>
          <p:cNvPr id="13" name="설명선 1 12"/>
          <p:cNvSpPr/>
          <p:nvPr/>
        </p:nvSpPr>
        <p:spPr>
          <a:xfrm>
            <a:off x="440307" y="3974008"/>
            <a:ext cx="5091813" cy="2703821"/>
          </a:xfrm>
          <a:prstGeom prst="borderCallout1">
            <a:avLst>
              <a:gd name="adj1" fmla="val 117"/>
              <a:gd name="adj2" fmla="val 17885"/>
              <a:gd name="adj3" fmla="val -10064"/>
              <a:gd name="adj4" fmla="val 2056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smtClean="0"/>
              <a:t>상품 테이블 </a:t>
            </a:r>
            <a:r>
              <a:rPr lang="en-US" altLang="ko-KR" sz="1400" dirty="0" smtClean="0"/>
              <a:t>update</a:t>
            </a:r>
          </a:p>
          <a:p>
            <a:r>
              <a:rPr lang="en-US" altLang="ko-KR" sz="1400" dirty="0" err="1" smtClean="0">
                <a:solidFill>
                  <a:srgbClr val="FF0000"/>
                </a:solidFill>
              </a:rPr>
              <a:t>sb.append</a:t>
            </a:r>
            <a:r>
              <a:rPr lang="en-US" altLang="ko-KR" sz="1400" dirty="0">
                <a:solidFill>
                  <a:srgbClr val="FF0000"/>
                </a:solidFill>
              </a:rPr>
              <a:t>("UPDATE PRODUCTS ");</a:t>
            </a:r>
          </a:p>
          <a:p>
            <a:r>
              <a:rPr lang="en-US" altLang="ko-KR" sz="1400" dirty="0" err="1" smtClean="0">
                <a:solidFill>
                  <a:srgbClr val="FF0000"/>
                </a:solidFill>
              </a:rPr>
              <a:t>sb.append</a:t>
            </a:r>
            <a:r>
              <a:rPr lang="en-US" altLang="ko-KR" sz="1400" dirty="0">
                <a:solidFill>
                  <a:srgbClr val="FF0000"/>
                </a:solidFill>
              </a:rPr>
              <a:t>("SET PRICE_BID = ?, </a:t>
            </a:r>
            <a:r>
              <a:rPr lang="en-US" altLang="ko-KR" sz="1400" dirty="0" err="1">
                <a:solidFill>
                  <a:srgbClr val="FF0000"/>
                </a:solidFill>
              </a:rPr>
              <a:t>p_end</a:t>
            </a:r>
            <a:r>
              <a:rPr lang="en-US" altLang="ko-KR" sz="1400" dirty="0">
                <a:solidFill>
                  <a:srgbClr val="FF0000"/>
                </a:solidFill>
              </a:rPr>
              <a:t> = 'Y', BID_COUNT = BID_COUNT+1 WHERE P_CODE = </a:t>
            </a:r>
            <a:r>
              <a:rPr lang="en-US" altLang="ko-KR" sz="1400" dirty="0" smtClean="0">
                <a:solidFill>
                  <a:srgbClr val="FF0000"/>
                </a:solidFill>
              </a:rPr>
              <a:t>?");</a:t>
            </a:r>
            <a:r>
              <a:rPr lang="ko-KR" altLang="en-US" sz="1400" dirty="0" smtClean="0">
                <a:solidFill>
                  <a:srgbClr val="FF0000"/>
                </a:solidFill>
              </a:rPr>
              <a:t>     </a:t>
            </a:r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en-US" altLang="ko-KR" sz="1400" dirty="0" err="1" smtClean="0">
                <a:solidFill>
                  <a:srgbClr val="FF0000"/>
                </a:solidFill>
              </a:rPr>
              <a:t>pstmt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= </a:t>
            </a:r>
            <a:r>
              <a:rPr lang="en-US" altLang="ko-KR" sz="1400" dirty="0" err="1">
                <a:solidFill>
                  <a:srgbClr val="FF0000"/>
                </a:solidFill>
              </a:rPr>
              <a:t>conn.prepareStatement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sb.toString</a:t>
            </a:r>
            <a:r>
              <a:rPr lang="en-US" altLang="ko-KR" sz="1400" dirty="0">
                <a:solidFill>
                  <a:srgbClr val="FF0000"/>
                </a:solidFill>
              </a:rPr>
              <a:t>());</a:t>
            </a:r>
          </a:p>
          <a:p>
            <a:r>
              <a:rPr lang="en-US" altLang="ko-KR" sz="1400" dirty="0" err="1" smtClean="0">
                <a:solidFill>
                  <a:srgbClr val="FF0000"/>
                </a:solidFill>
              </a:rPr>
              <a:t>pstmt.setLong</a:t>
            </a:r>
            <a:r>
              <a:rPr lang="en-US" altLang="ko-KR" sz="1400" dirty="0" smtClean="0">
                <a:solidFill>
                  <a:srgbClr val="FF0000"/>
                </a:solidFill>
              </a:rPr>
              <a:t>(1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en-US" altLang="ko-KR" sz="1400" dirty="0" err="1">
                <a:solidFill>
                  <a:srgbClr val="FF0000"/>
                </a:solidFill>
              </a:rPr>
              <a:t>price_bid</a:t>
            </a:r>
            <a:r>
              <a:rPr lang="en-US" altLang="ko-KR" sz="1400" dirty="0">
                <a:solidFill>
                  <a:srgbClr val="FF0000"/>
                </a:solidFill>
              </a:rPr>
              <a:t>);</a:t>
            </a:r>
          </a:p>
          <a:p>
            <a:r>
              <a:rPr lang="en-US" altLang="ko-KR" sz="1400" dirty="0" err="1" smtClean="0">
                <a:solidFill>
                  <a:srgbClr val="FF0000"/>
                </a:solidFill>
              </a:rPr>
              <a:t>pstmt.setString</a:t>
            </a:r>
            <a:r>
              <a:rPr lang="en-US" altLang="ko-KR" sz="1400" dirty="0" smtClean="0">
                <a:solidFill>
                  <a:srgbClr val="FF0000"/>
                </a:solidFill>
              </a:rPr>
              <a:t>(2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en-US" altLang="ko-KR" sz="1400" dirty="0" err="1">
                <a:solidFill>
                  <a:srgbClr val="FF0000"/>
                </a:solidFill>
              </a:rPr>
              <a:t>b_code</a:t>
            </a:r>
            <a:r>
              <a:rPr lang="en-US" altLang="ko-KR" sz="1400" dirty="0">
                <a:solidFill>
                  <a:srgbClr val="FF0000"/>
                </a:solidFill>
              </a:rPr>
              <a:t>);</a:t>
            </a:r>
          </a:p>
          <a:p>
            <a:r>
              <a:rPr lang="en-US" altLang="ko-KR" sz="1400" dirty="0" err="1" smtClean="0">
                <a:solidFill>
                  <a:srgbClr val="FF0000"/>
                </a:solidFill>
              </a:rPr>
              <a:t>pstmt.executeUpdate</a:t>
            </a:r>
            <a:r>
              <a:rPr lang="en-US" altLang="ko-KR" sz="1400" dirty="0" smtClean="0">
                <a:solidFill>
                  <a:srgbClr val="FF0000"/>
                </a:solidFill>
              </a:rPr>
              <a:t>();</a:t>
            </a: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 smtClean="0"/>
              <a:t>즉시구매를 하는 경우 경매종료가 되므로 경매 종료를 나타내는 </a:t>
            </a:r>
            <a:r>
              <a:rPr lang="en-US" altLang="ko-KR" sz="1400" dirty="0" err="1" smtClean="0"/>
              <a:t>p_end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‘Y’</a:t>
            </a:r>
            <a:r>
              <a:rPr lang="ko-KR" altLang="en-US" sz="1400" dirty="0" smtClean="0"/>
              <a:t>로 </a:t>
            </a:r>
            <a:r>
              <a:rPr lang="en-US" altLang="ko-KR" sz="1400" dirty="0" smtClean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782600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" y="1467452"/>
            <a:ext cx="12117491" cy="5020376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26518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상세 화면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00789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40307" y="901383"/>
            <a:ext cx="682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상품 상세보기 페이지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즉시구매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731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503"/>
            <a:ext cx="12127017" cy="5687219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26518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상세 화면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00789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40307" y="901383"/>
            <a:ext cx="682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상품 상세보기 페이지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관심상품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Picture 3" descr="C:\Users\배지현\Desktop\자바팀플\poin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582213">
            <a:off x="9503568" y="5591222"/>
            <a:ext cx="874522" cy="974975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74" y="2156330"/>
            <a:ext cx="4191585" cy="1371791"/>
          </a:xfrm>
          <a:prstGeom prst="rect">
            <a:avLst/>
          </a:prstGeom>
        </p:spPr>
      </p:pic>
      <p:pic>
        <p:nvPicPr>
          <p:cNvPr id="11" name="Picture 3" descr="C:\Users\배지현\Desktop\자바팀플\poin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582213">
            <a:off x="6646117" y="3128027"/>
            <a:ext cx="874522" cy="974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45379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26518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상세 화면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00789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40307" y="901383"/>
            <a:ext cx="682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상품 상세보기 페이지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관심상품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07" y="1897353"/>
            <a:ext cx="4372585" cy="381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설명선 1 11"/>
          <p:cNvSpPr/>
          <p:nvPr/>
        </p:nvSpPr>
        <p:spPr>
          <a:xfrm>
            <a:off x="1456067" y="3455848"/>
            <a:ext cx="8145133" cy="2703821"/>
          </a:xfrm>
          <a:prstGeom prst="borderCallout1">
            <a:avLst>
              <a:gd name="adj1" fmla="val 117"/>
              <a:gd name="adj2" fmla="val 17885"/>
              <a:gd name="adj3" fmla="val -45010"/>
              <a:gd name="adj4" fmla="val 38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smtClean="0"/>
              <a:t>관심상품 테이블 </a:t>
            </a:r>
            <a:r>
              <a:rPr lang="en-US" altLang="ko-KR" sz="1400" dirty="0" smtClean="0"/>
              <a:t>insert</a:t>
            </a:r>
          </a:p>
          <a:p>
            <a:r>
              <a:rPr lang="en-US" altLang="ko-KR" sz="1400" dirty="0" err="1">
                <a:solidFill>
                  <a:srgbClr val="FF0000"/>
                </a:solidFill>
              </a:rPr>
              <a:t>sb.append</a:t>
            </a:r>
            <a:r>
              <a:rPr lang="en-US" altLang="ko-KR" sz="1400" dirty="0">
                <a:solidFill>
                  <a:srgbClr val="FF0000"/>
                </a:solidFill>
              </a:rPr>
              <a:t>("INSERT INTO FAVORITE(F_ID, F_CODE, REG_DATE)");</a:t>
            </a:r>
          </a:p>
          <a:p>
            <a:r>
              <a:rPr lang="en-US" altLang="ko-KR" sz="1400" dirty="0" err="1" smtClean="0">
                <a:solidFill>
                  <a:srgbClr val="FF0000"/>
                </a:solidFill>
              </a:rPr>
              <a:t>sb.append</a:t>
            </a:r>
            <a:r>
              <a:rPr lang="en-US" altLang="ko-KR" sz="1400" dirty="0">
                <a:solidFill>
                  <a:srgbClr val="FF0000"/>
                </a:solidFill>
              </a:rPr>
              <a:t>(" VALUES(?, ?, ?)");</a:t>
            </a:r>
          </a:p>
          <a:p>
            <a:r>
              <a:rPr lang="en-US" altLang="ko-KR" sz="1400" dirty="0" err="1" smtClean="0">
                <a:solidFill>
                  <a:srgbClr val="FF0000"/>
                </a:solidFill>
              </a:rPr>
              <a:t>pstmt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= </a:t>
            </a:r>
            <a:r>
              <a:rPr lang="en-US" altLang="ko-KR" sz="1400" dirty="0" err="1">
                <a:solidFill>
                  <a:srgbClr val="FF0000"/>
                </a:solidFill>
              </a:rPr>
              <a:t>conn.prepareStatement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sb.toString</a:t>
            </a:r>
            <a:r>
              <a:rPr lang="en-US" altLang="ko-KR" sz="1400" dirty="0">
                <a:solidFill>
                  <a:srgbClr val="FF0000"/>
                </a:solidFill>
              </a:rPr>
              <a:t>());</a:t>
            </a:r>
          </a:p>
          <a:p>
            <a:r>
              <a:rPr lang="en-US" altLang="ko-KR" sz="1400" dirty="0" err="1" smtClean="0">
                <a:solidFill>
                  <a:srgbClr val="FF0000"/>
                </a:solidFill>
              </a:rPr>
              <a:t>pstmt.setString</a:t>
            </a:r>
            <a:r>
              <a:rPr lang="en-US" altLang="ko-KR" sz="1400" dirty="0" smtClean="0">
                <a:solidFill>
                  <a:srgbClr val="FF0000"/>
                </a:solidFill>
              </a:rPr>
              <a:t>(1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en-US" altLang="ko-KR" sz="1400" dirty="0" err="1">
                <a:solidFill>
                  <a:srgbClr val="FF0000"/>
                </a:solidFill>
              </a:rPr>
              <a:t>vo.getF_id</a:t>
            </a:r>
            <a:r>
              <a:rPr lang="en-US" altLang="ko-KR" sz="1400" dirty="0">
                <a:solidFill>
                  <a:srgbClr val="FF0000"/>
                </a:solidFill>
              </a:rPr>
              <a:t>());</a:t>
            </a:r>
          </a:p>
          <a:p>
            <a:r>
              <a:rPr lang="en-US" altLang="ko-KR" sz="1400" dirty="0" err="1" smtClean="0">
                <a:solidFill>
                  <a:srgbClr val="FF0000"/>
                </a:solidFill>
              </a:rPr>
              <a:t>pstmt.setString</a:t>
            </a:r>
            <a:r>
              <a:rPr lang="en-US" altLang="ko-KR" sz="1400" dirty="0" smtClean="0">
                <a:solidFill>
                  <a:srgbClr val="FF0000"/>
                </a:solidFill>
              </a:rPr>
              <a:t>(2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en-US" altLang="ko-KR" sz="1400" dirty="0" err="1">
                <a:solidFill>
                  <a:srgbClr val="FF0000"/>
                </a:solidFill>
              </a:rPr>
              <a:t>vo.getF_code</a:t>
            </a:r>
            <a:r>
              <a:rPr lang="en-US" altLang="ko-KR" sz="1400" dirty="0">
                <a:solidFill>
                  <a:srgbClr val="FF0000"/>
                </a:solidFill>
              </a:rPr>
              <a:t>());</a:t>
            </a:r>
          </a:p>
          <a:p>
            <a:r>
              <a:rPr lang="en-US" altLang="ko-KR" sz="1400" dirty="0" err="1" smtClean="0">
                <a:solidFill>
                  <a:srgbClr val="FF0000"/>
                </a:solidFill>
              </a:rPr>
              <a:t>pstmt.setTimestamp</a:t>
            </a:r>
            <a:r>
              <a:rPr lang="en-US" altLang="ko-KR" sz="1400" dirty="0" smtClean="0">
                <a:solidFill>
                  <a:srgbClr val="FF0000"/>
                </a:solidFill>
              </a:rPr>
              <a:t>(3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en-US" altLang="ko-KR" sz="1400" dirty="0" err="1">
                <a:solidFill>
                  <a:srgbClr val="FF0000"/>
                </a:solidFill>
              </a:rPr>
              <a:t>vo.getReg_date</a:t>
            </a:r>
            <a:r>
              <a:rPr lang="en-US" altLang="ko-KR" sz="1400" dirty="0">
                <a:solidFill>
                  <a:srgbClr val="FF0000"/>
                </a:solidFill>
              </a:rPr>
              <a:t>());</a:t>
            </a:r>
          </a:p>
          <a:p>
            <a:r>
              <a:rPr lang="en-US" altLang="ko-KR" sz="1400" dirty="0" err="1" smtClean="0">
                <a:solidFill>
                  <a:srgbClr val="FF0000"/>
                </a:solidFill>
              </a:rPr>
              <a:t>pstmt.executeUpdate</a:t>
            </a:r>
            <a:r>
              <a:rPr lang="en-US" altLang="ko-KR" sz="1400" dirty="0">
                <a:solidFill>
                  <a:srgbClr val="FF0000"/>
                </a:solidFill>
              </a:rPr>
              <a:t>();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관심상품 등록 버튼을 누르면 관심상품 테이블에 아이디와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상품코드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등록시간이 </a:t>
            </a:r>
            <a:r>
              <a:rPr lang="en-US" altLang="ko-KR" sz="1400" dirty="0" smtClean="0"/>
              <a:t>insert </a:t>
            </a:r>
            <a:r>
              <a:rPr lang="ko-KR" altLang="en-US" sz="1400" dirty="0" smtClean="0"/>
              <a:t>됨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27591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26518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상세 화면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00789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0307" y="901383"/>
            <a:ext cx="682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마이 페이지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C:\Users\sijin\Pictures\mypage1.png"/>
          <p:cNvPicPr>
            <a:picLocks noChangeAspect="1" noChangeArrowheads="1"/>
          </p:cNvPicPr>
          <p:nvPr/>
        </p:nvPicPr>
        <p:blipFill rotWithShape="1">
          <a:blip r:embed="rId3" cstate="print"/>
          <a:srcRect t="2346" r="21077" b="42923"/>
          <a:stretch/>
        </p:blipFill>
        <p:spPr bwMode="auto">
          <a:xfrm>
            <a:off x="0" y="1597886"/>
            <a:ext cx="10400223" cy="4056955"/>
          </a:xfrm>
          <a:prstGeom prst="rect">
            <a:avLst/>
          </a:prstGeom>
          <a:noFill/>
        </p:spPr>
      </p:pic>
      <p:sp>
        <p:nvSpPr>
          <p:cNvPr id="9" name="설명선 1 8"/>
          <p:cNvSpPr/>
          <p:nvPr/>
        </p:nvSpPr>
        <p:spPr>
          <a:xfrm>
            <a:off x="7620000" y="757382"/>
            <a:ext cx="4433455" cy="2161310"/>
          </a:xfrm>
          <a:prstGeom prst="borderCallout1">
            <a:avLst>
              <a:gd name="adj1" fmla="val 99222"/>
              <a:gd name="adj2" fmla="val 45941"/>
              <a:gd name="adj3" fmla="val 223586"/>
              <a:gd name="adj4" fmla="val 2561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smtClean="0"/>
              <a:t>마이 페이지 </a:t>
            </a:r>
            <a:r>
              <a:rPr lang="ko-KR" altLang="en-US" sz="1400" dirty="0" err="1" smtClean="0"/>
              <a:t>메인에서</a:t>
            </a:r>
            <a:r>
              <a:rPr lang="ko-KR" altLang="en-US" sz="1400" dirty="0" smtClean="0"/>
              <a:t> 회원정보 확인가능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200" dirty="0" smtClean="0">
                <a:solidFill>
                  <a:srgbClr val="C00000"/>
                </a:solidFill>
              </a:rPr>
              <a:t>select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m_name</a:t>
            </a:r>
            <a:r>
              <a:rPr lang="en-US" altLang="ko-KR" sz="1200" dirty="0" smtClean="0">
                <a:solidFill>
                  <a:srgbClr val="C00000"/>
                </a:solidFill>
              </a:rPr>
              <a:t>, phone, email,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jumin</a:t>
            </a:r>
            <a:r>
              <a:rPr lang="en-US" altLang="ko-KR" sz="1200" dirty="0" smtClean="0">
                <a:solidFill>
                  <a:srgbClr val="C00000"/>
                </a:solidFill>
              </a:rPr>
              <a:t>, address, gender,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reg_date</a:t>
            </a:r>
            <a:r>
              <a:rPr lang="en-US" altLang="ko-KR" sz="1200" dirty="0" smtClean="0">
                <a:solidFill>
                  <a:srgbClr val="C00000"/>
                </a:solidFill>
              </a:rPr>
              <a:t> from members where </a:t>
            </a:r>
            <a:r>
              <a:rPr lang="en-US" altLang="ko-KR" sz="1200" dirty="0" err="1" smtClean="0">
                <a:solidFill>
                  <a:srgbClr val="C00000"/>
                </a:solidFill>
              </a:rPr>
              <a:t>m_id</a:t>
            </a:r>
            <a:r>
              <a:rPr lang="en-US" altLang="ko-KR" sz="1200" dirty="0" smtClean="0">
                <a:solidFill>
                  <a:srgbClr val="C00000"/>
                </a:solidFill>
              </a:rPr>
              <a:t> = ?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현재 로그인한 아이디</a:t>
            </a:r>
            <a:r>
              <a:rPr lang="en-US" altLang="ko-KR" sz="1200" dirty="0" smtClean="0"/>
              <a:t>(sesssionScope.id)</a:t>
            </a:r>
            <a:r>
              <a:rPr lang="ko-KR" altLang="en-US" sz="1200" dirty="0" smtClean="0"/>
              <a:t>를 넘겨서</a:t>
            </a:r>
            <a:endParaRPr lang="en-US" altLang="ko-KR" sz="1200" dirty="0" smtClean="0"/>
          </a:p>
          <a:p>
            <a:r>
              <a:rPr lang="ko-KR" altLang="en-US" sz="1200" dirty="0" smtClean="0"/>
              <a:t>회원정보를 가져와 출력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15996090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26518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상세 화면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00789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40307" y="901383"/>
            <a:ext cx="682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관리자 페이지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회원관리 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9"/>
          <a:stretch/>
        </p:blipFill>
        <p:spPr>
          <a:xfrm>
            <a:off x="0" y="1600200"/>
            <a:ext cx="12192000" cy="5041283"/>
          </a:xfrm>
          <a:prstGeom prst="rect">
            <a:avLst/>
          </a:prstGeom>
        </p:spPr>
      </p:pic>
      <p:pic>
        <p:nvPicPr>
          <p:cNvPr id="9" name="Picture 3" descr="C:\Users\배지현\Desktop\자바팀플\poin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481750">
            <a:off x="6826181" y="2305077"/>
            <a:ext cx="874522" cy="974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31735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26518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상세 화면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00789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40307" y="901383"/>
            <a:ext cx="682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관리자 페이지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회원관리 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375"/>
            <a:ext cx="12192000" cy="46519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86" y="2542196"/>
            <a:ext cx="4134427" cy="371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설명선 1 11"/>
          <p:cNvSpPr/>
          <p:nvPr/>
        </p:nvSpPr>
        <p:spPr>
          <a:xfrm>
            <a:off x="3283469" y="3989960"/>
            <a:ext cx="7384531" cy="2693712"/>
          </a:xfrm>
          <a:prstGeom prst="borderCallout1">
            <a:avLst>
              <a:gd name="adj1" fmla="val 117"/>
              <a:gd name="adj2" fmla="val 17885"/>
              <a:gd name="adj3" fmla="val -39965"/>
              <a:gd name="adj4" fmla="val -1697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smtClean="0"/>
              <a:t>회원 테이블 </a:t>
            </a:r>
            <a:r>
              <a:rPr lang="en-US" altLang="ko-KR" sz="1400" dirty="0" smtClean="0"/>
              <a:t>delete</a:t>
            </a:r>
          </a:p>
          <a:p>
            <a:r>
              <a:rPr lang="en-US" altLang="ko-KR" sz="1400" dirty="0">
                <a:solidFill>
                  <a:srgbClr val="A71D5D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A71D5D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memberLeave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066DE2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m_id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체크박스로 선택한 회원 아이디를 배열로 받아서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문을 이용하여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해줌</a:t>
            </a:r>
            <a:endParaRPr lang="en-US" altLang="ko-KR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sz="1400" dirty="0"/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sb = new StringBuffer();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sb.append</a:t>
            </a:r>
            <a:r>
              <a:rPr lang="ko-KR" altLang="ko-KR" sz="1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DELETE FROM MEMBERS WHERE</a:t>
            </a:r>
            <a:r>
              <a:rPr lang="ko-KR" altLang="ko-KR" sz="1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  <a:endParaRPr lang="ko-KR" altLang="ko-KR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for(int i=0;i&lt;m_id.length;i++){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ko-KR" altLang="ko-KR" sz="1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sb.append</a:t>
            </a:r>
            <a:r>
              <a:rPr lang="ko-KR" altLang="ko-KR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("(</a:t>
            </a:r>
            <a:r>
              <a:rPr lang="ko-KR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M_ID=?</a:t>
            </a:r>
            <a:r>
              <a:rPr lang="ko-KR" altLang="ko-KR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");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ko-KR" altLang="ko-KR" sz="1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if(i&lt;m_id.length-1){</a:t>
            </a:r>
            <a:r>
              <a:rPr lang="en-US" altLang="ko-KR" sz="1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sb.append</a:t>
            </a:r>
            <a:r>
              <a:rPr lang="ko-KR" altLang="ko-KR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("OR </a:t>
            </a:r>
            <a:r>
              <a:rPr lang="ko-KR" altLang="ko-KR" sz="1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r>
              <a:rPr lang="en-US" altLang="ko-KR" sz="1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R" altLang="ko-KR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91060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65155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프로젝트 개요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887191" y="516064"/>
            <a:ext cx="2055117" cy="14395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40307" y="901383"/>
            <a:ext cx="337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소개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10771" y="5014263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-&gt; </a:t>
            </a:r>
            <a:r>
              <a:rPr lang="ko-KR" altLang="en-US" dirty="0" smtClean="0"/>
              <a:t>고객들이 자유롭게 소장품을 사고 팔 수 있는 중고 경매 사이트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고객들 서로 편리하게 소통하고 이들의 정보를 효율적으로 관리할 수 있는 사이트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36241" y="2026205"/>
            <a:ext cx="2350950" cy="22104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46749" y="2191600"/>
            <a:ext cx="3117683" cy="1879614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5267459" y="3131407"/>
            <a:ext cx="1184856" cy="0"/>
          </a:xfrm>
          <a:prstGeom prst="line">
            <a:avLst/>
          </a:prstGeom>
          <a:ln w="1905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876112" y="2524257"/>
            <a:ext cx="12879" cy="1275009"/>
          </a:xfrm>
          <a:prstGeom prst="line">
            <a:avLst/>
          </a:prstGeom>
          <a:ln w="1905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552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7"/>
          <a:stretch/>
        </p:blipFill>
        <p:spPr>
          <a:xfrm>
            <a:off x="7216" y="1697375"/>
            <a:ext cx="12200823" cy="5056351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26518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상세 화면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00789" y="550461"/>
            <a:ext cx="2382589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40307" y="901383"/>
            <a:ext cx="682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관리자 페이지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상품관리 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193884" y="5644909"/>
            <a:ext cx="1447421" cy="3387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2913074" y="2414037"/>
            <a:ext cx="8926171" cy="3230872"/>
            <a:chOff x="2913074" y="2414037"/>
            <a:chExt cx="8926171" cy="323087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074" y="2414037"/>
              <a:ext cx="8926171" cy="7049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8" name="직선 연결선 7"/>
            <p:cNvCxnSpPr>
              <a:stCxn id="10" idx="0"/>
              <a:endCxn id="3" idx="2"/>
            </p:cNvCxnSpPr>
            <p:nvPr/>
          </p:nvCxnSpPr>
          <p:spPr>
            <a:xfrm flipH="1" flipV="1">
              <a:off x="7376160" y="3118985"/>
              <a:ext cx="1541435" cy="25259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3073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6035351" y="2851017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035350" y="3553842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035352" y="4209370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112752" y="1213748"/>
            <a:ext cx="4269" cy="1497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112753" y="3146719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096985" y="3849544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59578" y="4697648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C2C2C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상세 화면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77470" y="4036138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C2C2C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구조도</a:t>
            </a:r>
            <a:endParaRPr lang="ko-KR" altLang="en-US" sz="2400" b="1" dirty="0">
              <a:solidFill>
                <a:srgbClr val="C2C2C2"/>
              </a:solidFill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04" y="1506814"/>
            <a:ext cx="712250" cy="50276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376083" y="2688849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C2C2C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프로젝트 개요</a:t>
            </a:r>
          </a:p>
        </p:txBody>
      </p:sp>
      <p:sp>
        <p:nvSpPr>
          <p:cNvPr id="41" name="타원 40"/>
          <p:cNvSpPr/>
          <p:nvPr/>
        </p:nvSpPr>
        <p:spPr>
          <a:xfrm>
            <a:off x="6045864" y="4818971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6107497" y="4459145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6056376" y="5428571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6118009" y="5068745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139028" y="5701665"/>
            <a:ext cx="9524" cy="1156335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398139" y="3343074"/>
            <a:ext cx="388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C2C2C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DB </a:t>
            </a:r>
            <a:r>
              <a:rPr lang="ko-KR" altLang="en-US" sz="2400" b="1" dirty="0" smtClean="0">
                <a:solidFill>
                  <a:srgbClr val="C2C2C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설계</a:t>
            </a:r>
            <a:endParaRPr lang="ko-KR" altLang="en-US" sz="2400" b="1" dirty="0">
              <a:solidFill>
                <a:srgbClr val="C2C2C2"/>
              </a:solidFill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4272" y="5337527"/>
            <a:ext cx="388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시연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070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42408" y="3244334"/>
            <a:ext cx="61071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http://</a:t>
            </a:r>
            <a:r>
              <a:rPr lang="ko-KR" altLang="en-US" dirty="0" smtClean="0">
                <a:hlinkClick r:id="rId2"/>
              </a:rPr>
              <a:t>221.141.152.19/project01rev12/main/mainForm.do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60365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102943" y="2524873"/>
            <a:ext cx="62670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  </a:t>
            </a:r>
            <a:r>
              <a:rPr lang="ko-KR" altLang="en-US" sz="6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Verdana" pitchFamily="34" charset="0"/>
              </a:rPr>
              <a:t>감  </a:t>
            </a:r>
            <a:r>
              <a:rPr lang="ko-KR" altLang="en-US" sz="6000" b="1" dirty="0" smtClean="0">
                <a:solidFill>
                  <a:srgbClr val="F39C1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Verdana" pitchFamily="34" charset="0"/>
              </a:rPr>
              <a:t>사  </a:t>
            </a:r>
            <a:r>
              <a:rPr lang="ko-KR" altLang="en-US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Verdana" pitchFamily="34" charset="0"/>
              </a:rPr>
              <a:t>합  </a:t>
            </a:r>
            <a:r>
              <a:rPr lang="ko-KR" altLang="en-US" sz="6000" b="1" dirty="0" err="1" smtClean="0">
                <a:solidFill>
                  <a:srgbClr val="939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Verdana" pitchFamily="34" charset="0"/>
              </a:rPr>
              <a:t>니</a:t>
            </a:r>
            <a:r>
              <a:rPr lang="ko-KR" altLang="en-US" sz="6000" b="1" dirty="0" smtClean="0">
                <a:solidFill>
                  <a:srgbClr val="939B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Verdana" pitchFamily="34" charset="0"/>
              </a:rPr>
              <a:t>  </a:t>
            </a:r>
            <a:r>
              <a:rPr lang="ko-KR" alt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Verdana" pitchFamily="34" charset="0"/>
              </a:rPr>
              <a:t>다</a:t>
            </a:r>
            <a:endParaRPr lang="ko-KR" altLang="en-US" sz="6000" b="1" dirty="0">
              <a:solidFill>
                <a:srgbClr val="939B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813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65155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프로젝트 개요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887191" y="516064"/>
            <a:ext cx="2055117" cy="14395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40307" y="901383"/>
            <a:ext cx="337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벤치마킹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912" y="1759082"/>
            <a:ext cx="6493637" cy="4577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6504378" y="1599878"/>
            <a:ext cx="1494971" cy="4934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81464" y="2811811"/>
            <a:ext cx="6466114" cy="5878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803238" y="3573799"/>
            <a:ext cx="6466114" cy="27577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036949" y="2296563"/>
            <a:ext cx="1705484" cy="4354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>
            <a:endCxn id="8" idx="0"/>
          </p:cNvCxnSpPr>
          <p:nvPr/>
        </p:nvCxnSpPr>
        <p:spPr>
          <a:xfrm rot="16200000" flipH="1">
            <a:off x="7139380" y="1487393"/>
            <a:ext cx="217711" cy="725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7259121" y="1382164"/>
            <a:ext cx="2380343" cy="158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rot="10800000">
            <a:off x="2077521" y="2354621"/>
            <a:ext cx="1944922" cy="16106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9" idx="1"/>
          </p:cNvCxnSpPr>
          <p:nvPr/>
        </p:nvCxnSpPr>
        <p:spPr>
          <a:xfrm rot="10800000">
            <a:off x="2077522" y="3094850"/>
            <a:ext cx="703943" cy="10881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rot="10800000">
            <a:off x="2070265" y="4771241"/>
            <a:ext cx="703943" cy="10881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624949" y="1207991"/>
            <a:ext cx="116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회원정보 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221179" y="2173191"/>
            <a:ext cx="87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검색창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82544" y="2906151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상품카테고리 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988959" y="4595747"/>
            <a:ext cx="117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상품목록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53174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6035351" y="2851017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035350" y="3553842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035352" y="4209370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112752" y="1213748"/>
            <a:ext cx="4269" cy="1497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112753" y="3146719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096985" y="3849544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13364" y="3405728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DB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설계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77470" y="4078135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C2C2C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구조도</a:t>
            </a:r>
            <a:endParaRPr lang="ko-KR" altLang="en-US" sz="2400" b="1" dirty="0">
              <a:solidFill>
                <a:srgbClr val="C2C2C2"/>
              </a:solidFill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04" y="1506814"/>
            <a:ext cx="712250" cy="50276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376083" y="2730846"/>
            <a:ext cx="361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C2C2C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프로젝트 개요</a:t>
            </a:r>
          </a:p>
        </p:txBody>
      </p:sp>
      <p:sp>
        <p:nvSpPr>
          <p:cNvPr id="41" name="타원 40"/>
          <p:cNvSpPr/>
          <p:nvPr/>
        </p:nvSpPr>
        <p:spPr>
          <a:xfrm>
            <a:off x="6045864" y="4818971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6107497" y="4459145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6056376" y="5428571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6118009" y="5068745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139028" y="5701665"/>
            <a:ext cx="9524" cy="1156335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387382" y="4719020"/>
            <a:ext cx="388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C2C2C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상세 화면</a:t>
            </a:r>
            <a:endParaRPr lang="ko-KR" altLang="en-US" sz="2400" b="1" dirty="0">
              <a:solidFill>
                <a:srgbClr val="C2C2C2"/>
              </a:solidFill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4272" y="5337527"/>
            <a:ext cx="388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C2C2C2"/>
                </a:solidFill>
                <a:latin typeface="맑은 고딕" pitchFamily="50" charset="-127"/>
                <a:ea typeface="맑은 고딕" pitchFamily="50" charset="-127"/>
                <a:cs typeface="Verdana" pitchFamily="34" charset="0"/>
              </a:rPr>
              <a:t>시연</a:t>
            </a:r>
            <a:endParaRPr lang="ko-KR" altLang="en-US" sz="2400" b="1" dirty="0">
              <a:solidFill>
                <a:srgbClr val="C2C2C2"/>
              </a:solidFill>
              <a:latin typeface="맑은 고딕" pitchFamily="50" charset="-127"/>
              <a:ea typeface="맑은 고딕" pitchFamily="50" charset="-127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541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직선 연결선 237"/>
          <p:cNvCxnSpPr>
            <a:stCxn id="108" idx="1"/>
            <a:endCxn id="114" idx="3"/>
          </p:cNvCxnSpPr>
          <p:nvPr/>
        </p:nvCxnSpPr>
        <p:spPr>
          <a:xfrm flipH="1" flipV="1">
            <a:off x="7178041" y="1875938"/>
            <a:ext cx="3268999" cy="16265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>
            <a:stCxn id="114" idx="1"/>
            <a:endCxn id="40" idx="3"/>
          </p:cNvCxnSpPr>
          <p:nvPr/>
        </p:nvCxnSpPr>
        <p:spPr>
          <a:xfrm flipH="1">
            <a:off x="1744960" y="1875938"/>
            <a:ext cx="3180869" cy="16265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다이아몬드 245"/>
          <p:cNvSpPr/>
          <p:nvPr/>
        </p:nvSpPr>
        <p:spPr>
          <a:xfrm>
            <a:off x="4944244" y="3107789"/>
            <a:ext cx="2252212" cy="1182126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BID 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입찰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47" name="직선 연결선 246"/>
          <p:cNvCxnSpPr>
            <a:stCxn id="108" idx="1"/>
            <a:endCxn id="246" idx="3"/>
          </p:cNvCxnSpPr>
          <p:nvPr/>
        </p:nvCxnSpPr>
        <p:spPr>
          <a:xfrm flipH="1">
            <a:off x="7196456" y="3502491"/>
            <a:ext cx="3250584" cy="1963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>
            <a:stCxn id="246" idx="1"/>
            <a:endCxn id="40" idx="3"/>
          </p:cNvCxnSpPr>
          <p:nvPr/>
        </p:nvCxnSpPr>
        <p:spPr>
          <a:xfrm flipH="1" flipV="1">
            <a:off x="1744960" y="3502491"/>
            <a:ext cx="3199284" cy="1963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304800" y="3149261"/>
            <a:ext cx="1440160" cy="7064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MEMBERS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회원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/>
          <p:cNvSpPr txBox="1"/>
          <p:nvPr/>
        </p:nvSpPr>
        <p:spPr>
          <a:xfrm>
            <a:off x="3803792" y="65878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DB </a:t>
            </a:r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설계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29" name="직선 연결선 128"/>
          <p:cNvCxnSpPr/>
          <p:nvPr/>
        </p:nvCxnSpPr>
        <p:spPr>
          <a:xfrm>
            <a:off x="4925828" y="554701"/>
            <a:ext cx="2055117" cy="14395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3879697" y="3315797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M</a:t>
            </a:r>
            <a:endParaRPr lang="ko-KR" altLang="en-US" sz="1600" b="1" dirty="0">
              <a:solidFill>
                <a:srgbClr val="002060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958245" y="2064215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1</a:t>
            </a:r>
            <a:endParaRPr lang="ko-KR" altLang="en-US" sz="1600" b="1" dirty="0">
              <a:solidFill>
                <a:srgbClr val="002060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8115467" y="2058818"/>
            <a:ext cx="348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N</a:t>
            </a:r>
            <a:endParaRPr lang="ko-KR" altLang="en-US" sz="1600" b="1" dirty="0">
              <a:solidFill>
                <a:srgbClr val="002060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941381" y="3315797"/>
            <a:ext cx="348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N</a:t>
            </a:r>
            <a:endParaRPr lang="ko-KR" altLang="en-US" sz="1600" b="1" dirty="0">
              <a:solidFill>
                <a:srgbClr val="002060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10447040" y="3149261"/>
            <a:ext cx="1440160" cy="7064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PRODUCTS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상품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3" name="다이아몬드 112"/>
          <p:cNvSpPr/>
          <p:nvPr/>
        </p:nvSpPr>
        <p:spPr>
          <a:xfrm>
            <a:off x="4925829" y="5021690"/>
            <a:ext cx="2252212" cy="1182126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FAVORITE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관심 상품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4" name="다이아몬드 113"/>
          <p:cNvSpPr/>
          <p:nvPr/>
        </p:nvSpPr>
        <p:spPr>
          <a:xfrm>
            <a:off x="4925829" y="1284875"/>
            <a:ext cx="2252212" cy="1182126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SELL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상품 판매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37" name="직선 연결선 136"/>
          <p:cNvCxnSpPr>
            <a:stCxn id="113" idx="1"/>
            <a:endCxn id="40" idx="3"/>
          </p:cNvCxnSpPr>
          <p:nvPr/>
        </p:nvCxnSpPr>
        <p:spPr>
          <a:xfrm flipH="1" flipV="1">
            <a:off x="1744960" y="3502491"/>
            <a:ext cx="3180869" cy="21102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>
            <a:stCxn id="108" idx="1"/>
            <a:endCxn id="113" idx="3"/>
          </p:cNvCxnSpPr>
          <p:nvPr/>
        </p:nvCxnSpPr>
        <p:spPr>
          <a:xfrm flipH="1">
            <a:off x="7178041" y="3502491"/>
            <a:ext cx="3268999" cy="21102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7941381" y="4687396"/>
            <a:ext cx="348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N</a:t>
            </a:r>
            <a:endParaRPr lang="ko-KR" altLang="en-US" sz="1600" b="1" dirty="0">
              <a:solidFill>
                <a:srgbClr val="002060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3879697" y="473629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002060"/>
                </a:solidFill>
              </a:rPr>
              <a:t>M</a:t>
            </a:r>
            <a:endParaRPr lang="ko-KR" altLang="en-US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574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765155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프로젝트 구조도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03792" y="65878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DB </a:t>
            </a:r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설계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925828" y="554701"/>
            <a:ext cx="2055117" cy="14395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" b="2507"/>
          <a:stretch/>
        </p:blipFill>
        <p:spPr>
          <a:xfrm>
            <a:off x="1499546" y="1615440"/>
            <a:ext cx="9192908" cy="23317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"/>
          <a:stretch/>
        </p:blipFill>
        <p:spPr>
          <a:xfrm>
            <a:off x="1506880" y="4504734"/>
            <a:ext cx="9178240" cy="198147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506880" y="2021541"/>
            <a:ext cx="1221080" cy="264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37360" y="4998720"/>
            <a:ext cx="1221080" cy="10058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99546" y="1205004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회원 테이블</a:t>
            </a:r>
            <a:r>
              <a:rPr lang="en-US" altLang="ko-KR" b="1" dirty="0" smtClean="0"/>
              <a:t>(MEMBERS)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499545" y="4172171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입찰 테이블</a:t>
            </a:r>
            <a:r>
              <a:rPr lang="en-US" altLang="ko-KR" b="1" dirty="0" smtClean="0"/>
              <a:t>(BID)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934371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765155" y="27241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프로젝트 구조도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46386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03792" y="65878"/>
            <a:ext cx="43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DB </a:t>
            </a:r>
            <a:r>
              <a:rPr lang="ko-KR" altLang="en-US" sz="2800" spc="-15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설계</a:t>
            </a:r>
            <a:endParaRPr lang="ko-KR" altLang="en-US" sz="2000" spc="-15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925828" y="554701"/>
            <a:ext cx="2055117" cy="14395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32" y="1188720"/>
            <a:ext cx="9192908" cy="34390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95" y="5051827"/>
            <a:ext cx="9183382" cy="156231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552600" y="1607296"/>
            <a:ext cx="1221080" cy="264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24000" y="5547360"/>
            <a:ext cx="1219200" cy="762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99546" y="839244"/>
            <a:ext cx="280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상품 테이블</a:t>
            </a:r>
            <a:r>
              <a:rPr lang="en-US" altLang="ko-KR" b="1" dirty="0" smtClean="0"/>
              <a:t>(PRODUCTS)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499545" y="4705571"/>
            <a:ext cx="312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관심상품 테이블</a:t>
            </a:r>
            <a:r>
              <a:rPr lang="en-US" altLang="ko-KR" b="1" dirty="0" smtClean="0"/>
              <a:t>(FAVORITE)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369917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5723</TotalTime>
  <Words>1287</Words>
  <Application>Microsoft Office PowerPoint</Application>
  <PresentationFormat>와이드스크린</PresentationFormat>
  <Paragraphs>330</Paragraphs>
  <Slides>43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HY헤드라인M</vt:lpstr>
      <vt:lpstr>맑은 고딕</vt:lpstr>
      <vt:lpstr>Arial</vt:lpstr>
      <vt:lpstr>Calibri Light</vt:lpstr>
      <vt:lpstr>Consolas</vt:lpstr>
      <vt:lpstr>Verdana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sj</dc:creator>
  <cp:lastModifiedBy>Jihyun</cp:lastModifiedBy>
  <cp:revision>359</cp:revision>
  <dcterms:created xsi:type="dcterms:W3CDTF">2014-12-18T04:01:36Z</dcterms:created>
  <dcterms:modified xsi:type="dcterms:W3CDTF">2016-04-19T05:02:24Z</dcterms:modified>
</cp:coreProperties>
</file>